
<file path=[Content_Types].xml><?xml version="1.0" encoding="utf-8"?>
<Types xmlns="http://schemas.openxmlformats.org/package/2006/content-types">
  <Override PartName="/ppt/slides/slide18.xml" ContentType="application/vnd.openxmlformats-officedocument.presentationml.slide+xml"/>
  <Override PartName="/ppt/slideLayouts/slideLayout15.xml" ContentType="application/vnd.openxmlformats-officedocument.presentationml.slideLayout+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notesSlides/notesSlide24.xml" ContentType="application/vnd.openxmlformats-officedocument.presentationml.notes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ppt/notesSlides/notesSlide17.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Default Extension="pdf" ContentType="application/pdf"/>
  <Override PartName="/ppt/notesSlides/notesSlide6.xml" ContentType="application/vnd.openxmlformats-officedocument.presentationml.notesSlide+xml"/>
  <Override PartName="/ppt/notesSlides/notesSlide21.xml" ContentType="application/vnd.openxmlformats-officedocument.presentationml.notesSlide+xml"/>
  <Override PartName="/ppt/slides/slide16.xml" ContentType="application/vnd.openxmlformats-officedocument.presentationml.slide+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slides/slide7.xml" ContentType="application/vnd.openxmlformats-officedocument.presentationml.slide+xml"/>
  <Override PartName="/ppt/notesSlides/notesSlide18.xml" ContentType="application/vnd.openxmlformats-officedocument.presentationml.notes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notesSlides/notesSlide26.xml" ContentType="application/vnd.openxmlformats-officedocument.presentationml.notesSlide+xml"/>
  <Default Extension="tiff" ContentType="image/tiff"/>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slides/slide17.xml" ContentType="application/vnd.openxmlformats-officedocument.presentationml.slide+xml"/>
  <Override PartName="/ppt/slideLayouts/slideLayout14.xml" ContentType="application/vnd.openxmlformats-officedocument.presentationml.slideLayout+xml"/>
  <Override PartName="/ppt/notesSlides/notesSlide3.xml" ContentType="application/vnd.openxmlformats-officedocument.presentationml.notesSlide+xml"/>
  <Override PartName="/ppt/slides/slide8.xml" ContentType="application/vnd.openxmlformats-officedocument.presentationml.slide+xml"/>
  <Override PartName="/ppt/notesSlides/notesSlide10.xml" ContentType="application/vnd.openxmlformats-officedocument.presentationml.notes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05" r:id="rId1"/>
  </p:sldMasterIdLst>
  <p:notesMasterIdLst>
    <p:notesMasterId r:id="rId29"/>
  </p:notesMasterIdLst>
  <p:sldIdLst>
    <p:sldId id="256" r:id="rId2"/>
    <p:sldId id="259" r:id="rId3"/>
    <p:sldId id="278" r:id="rId4"/>
    <p:sldId id="279" r:id="rId5"/>
    <p:sldId id="261" r:id="rId6"/>
    <p:sldId id="260" r:id="rId7"/>
    <p:sldId id="280" r:id="rId8"/>
    <p:sldId id="262" r:id="rId9"/>
    <p:sldId id="263" r:id="rId10"/>
    <p:sldId id="264" r:id="rId11"/>
    <p:sldId id="266" r:id="rId12"/>
    <p:sldId id="257" r:id="rId13"/>
    <p:sldId id="265" r:id="rId14"/>
    <p:sldId id="286" r:id="rId15"/>
    <p:sldId id="267" r:id="rId16"/>
    <p:sldId id="271" r:id="rId17"/>
    <p:sldId id="284" r:id="rId18"/>
    <p:sldId id="285" r:id="rId19"/>
    <p:sldId id="268" r:id="rId20"/>
    <p:sldId id="272" r:id="rId21"/>
    <p:sldId id="270" r:id="rId22"/>
    <p:sldId id="281" r:id="rId23"/>
    <p:sldId id="273" r:id="rId24"/>
    <p:sldId id="282" r:id="rId25"/>
    <p:sldId id="277" r:id="rId26"/>
    <p:sldId id="274" r:id="rId27"/>
    <p:sldId id="283"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2308" autoAdjust="0"/>
  </p:normalViewPr>
  <p:slideViewPr>
    <p:cSldViewPr snapToGrid="0" snapToObjects="1">
      <p:cViewPr varScale="1">
        <p:scale>
          <a:sx n="85" d="100"/>
          <a:sy n="85" d="100"/>
        </p:scale>
        <p:origin x="-96" y="-37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13EAB1-9285-9049-A187-9D4614AE987D}" type="datetimeFigureOut">
              <a:rPr lang="en-US" smtClean="0"/>
              <a:t>3/4/12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8A3EC1-F05D-4146-9499-03D1CB5406A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88A3EC1-F05D-4146-9499-03D1CB5406AC}"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convicted </a:t>
            </a:r>
          </a:p>
          <a:p>
            <a:endParaRPr lang="en-US" dirty="0" smtClean="0"/>
          </a:p>
          <a:p>
            <a:r>
              <a:rPr lang="en-US" dirty="0" smtClean="0"/>
              <a:t>-Person</a:t>
            </a:r>
            <a:r>
              <a:rPr lang="en-US" baseline="0" dirty="0" smtClean="0"/>
              <a:t> who is residing in a block they’re not supposed to be in is subject to the penalties, AND an owner or an agent of a building who causes or permits the building to be used in violation of the ordinance</a:t>
            </a:r>
          </a:p>
          <a:p>
            <a:endParaRPr lang="en-US" baseline="0" dirty="0" smtClean="0"/>
          </a:p>
          <a:p>
            <a:r>
              <a:rPr lang="en-US" baseline="0" dirty="0" smtClean="0"/>
              <a:t>Section 4: takes effect from the date of passage (September 15, 1913) </a:t>
            </a:r>
          </a:p>
          <a:p>
            <a:endParaRPr lang="en-US" baseline="0" dirty="0" smtClean="0"/>
          </a:p>
          <a:p>
            <a:r>
              <a:rPr lang="en-US" baseline="0" dirty="0" smtClean="0"/>
              <a:t>Article from the </a:t>
            </a:r>
            <a:r>
              <a:rPr lang="en-US" baseline="0" dirty="0" err="1" smtClean="0"/>
              <a:t>bmore</a:t>
            </a:r>
            <a:r>
              <a:rPr lang="en-US" baseline="0" dirty="0" smtClean="0"/>
              <a:t> sun on </a:t>
            </a:r>
            <a:r>
              <a:rPr lang="en-US" baseline="0" dirty="0" err="1" smtClean="0"/>
              <a:t>september</a:t>
            </a:r>
            <a:r>
              <a:rPr lang="en-US" baseline="0" dirty="0" smtClean="0"/>
              <a:t> 16, 1913</a:t>
            </a:r>
          </a:p>
          <a:p>
            <a:endParaRPr lang="en-US" dirty="0" smtClean="0"/>
          </a:p>
        </p:txBody>
      </p:sp>
      <p:sp>
        <p:nvSpPr>
          <p:cNvPr id="4" name="Slide Number Placeholder 3"/>
          <p:cNvSpPr>
            <a:spLocks noGrp="1"/>
          </p:cNvSpPr>
          <p:nvPr>
            <p:ph type="sldNum" sz="quarter" idx="10"/>
          </p:nvPr>
        </p:nvSpPr>
        <p:spPr/>
        <p:txBody>
          <a:bodyPr/>
          <a:lstStyle/>
          <a:p>
            <a:fld id="{788A3EC1-F05D-4146-9499-03D1CB5406AC}"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sz="1200" kern="1200" dirty="0" smtClean="0">
                <a:solidFill>
                  <a:schemeClr val="tx1"/>
                </a:solidFill>
                <a:latin typeface="+mn-lt"/>
                <a:ea typeface="+mn-ea"/>
                <a:cs typeface="+mn-cs"/>
              </a:rPr>
              <a:t>if there's no residents, as soon as a wt or colored person moves in there it becomes that kind of block </a:t>
            </a:r>
          </a:p>
          <a:p>
            <a:r>
              <a:rPr lang="en-US" sz="1200" kern="1200" dirty="0" smtClean="0">
                <a:solidFill>
                  <a:schemeClr val="tx1"/>
                </a:solidFill>
                <a:latin typeface="+mn-lt"/>
                <a:ea typeface="+mn-ea"/>
                <a:cs typeface="+mn-cs"/>
              </a:rPr>
              <a:t>sec 3: wt can't use a building in a </a:t>
            </a:r>
            <a:r>
              <a:rPr lang="en-US" sz="1200" kern="1200" dirty="0" err="1" smtClean="0">
                <a:solidFill>
                  <a:schemeClr val="tx1"/>
                </a:solidFill>
                <a:latin typeface="+mn-lt"/>
                <a:ea typeface="+mn-ea"/>
                <a:cs typeface="+mn-cs"/>
              </a:rPr>
              <a:t>bl</a:t>
            </a:r>
            <a:r>
              <a:rPr lang="en-US" sz="1200" kern="1200" dirty="0" smtClean="0">
                <a:solidFill>
                  <a:schemeClr val="tx1"/>
                </a:solidFill>
                <a:latin typeface="+mn-lt"/>
                <a:ea typeface="+mn-ea"/>
                <a:cs typeface="+mn-cs"/>
              </a:rPr>
              <a:t> block for a church or school, dance hall, assemblage hall and vice versa (unless it was established before the </a:t>
            </a:r>
            <a:r>
              <a:rPr lang="en-US" sz="1200" kern="1200" dirty="0" err="1" smtClean="0">
                <a:solidFill>
                  <a:schemeClr val="tx1"/>
                </a:solidFill>
                <a:latin typeface="+mn-lt"/>
                <a:ea typeface="+mn-ea"/>
                <a:cs typeface="+mn-cs"/>
              </a:rPr>
              <a:t>ord</a:t>
            </a:r>
            <a:r>
              <a:rPr lang="en-US" sz="1200" kern="1200" dirty="0" smtClean="0">
                <a:solidFill>
                  <a:schemeClr val="tx1"/>
                </a:solidFill>
                <a:latin typeface="+mn-lt"/>
                <a:ea typeface="+mn-ea"/>
                <a:cs typeface="+mn-cs"/>
              </a:rPr>
              <a:t> was passed) </a:t>
            </a:r>
          </a:p>
          <a:p>
            <a:r>
              <a:rPr lang="en-US" sz="1200" kern="1200" dirty="0" smtClean="0">
                <a:solidFill>
                  <a:schemeClr val="tx1"/>
                </a:solidFill>
                <a:latin typeface="+mn-lt"/>
                <a:ea typeface="+mn-ea"/>
                <a:cs typeface="+mn-cs"/>
              </a:rPr>
              <a:t>sec 4: the point of this </a:t>
            </a:r>
            <a:r>
              <a:rPr lang="en-US" sz="1200" kern="1200" dirty="0" err="1" smtClean="0">
                <a:solidFill>
                  <a:schemeClr val="tx1"/>
                </a:solidFill>
                <a:latin typeface="+mn-lt"/>
                <a:ea typeface="+mn-ea"/>
                <a:cs typeface="+mn-cs"/>
              </a:rPr>
              <a:t>ord</a:t>
            </a:r>
            <a:r>
              <a:rPr lang="en-US" sz="1200" kern="1200" dirty="0" smtClean="0">
                <a:solidFill>
                  <a:schemeClr val="tx1"/>
                </a:solidFill>
                <a:latin typeface="+mn-lt"/>
                <a:ea typeface="+mn-ea"/>
                <a:cs typeface="+mn-cs"/>
              </a:rPr>
              <a:t> is to clarify stuff that wasn’t dealt with in 339 </a:t>
            </a:r>
          </a:p>
          <a:p>
            <a:endParaRPr lang="en-US" dirty="0"/>
          </a:p>
        </p:txBody>
      </p:sp>
      <p:sp>
        <p:nvSpPr>
          <p:cNvPr id="4" name="Slide Number Placeholder 3"/>
          <p:cNvSpPr>
            <a:spLocks noGrp="1"/>
          </p:cNvSpPr>
          <p:nvPr>
            <p:ph type="sldNum" sz="quarter" idx="10"/>
          </p:nvPr>
        </p:nvSpPr>
        <p:spPr/>
        <p:txBody>
          <a:bodyPr/>
          <a:lstStyle/>
          <a:p>
            <a:fld id="{788A3EC1-F05D-4146-9499-03D1CB5406AC}" type="slidenum">
              <a:rPr lang="en-US" smtClean="0"/>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of June</a:t>
            </a:r>
            <a:r>
              <a:rPr lang="en-US" baseline="0" dirty="0" smtClean="0"/>
              <a:t> 5, 1917- survey ordered by the mayor</a:t>
            </a:r>
          </a:p>
          <a:p>
            <a:r>
              <a:rPr lang="en-US" baseline="0" dirty="0" smtClean="0"/>
              <a:t>	-655 colored blocks</a:t>
            </a:r>
          </a:p>
          <a:p>
            <a:r>
              <a:rPr lang="en-US" baseline="0" dirty="0" smtClean="0"/>
              <a:t>	-733 mixed blocks</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788A3EC1-F05D-4146-9499-03D1CB5406AC}" type="slidenum">
              <a:rPr lang="en-US" smtClean="0"/>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-Thomas S </a:t>
            </a:r>
            <a:r>
              <a:rPr lang="en-US" dirty="0" err="1" smtClean="0"/>
              <a:t>jackson</a:t>
            </a:r>
            <a:r>
              <a:rPr lang="en-US" dirty="0" smtClean="0"/>
              <a:t>, black man</a:t>
            </a:r>
          </a:p>
          <a:p>
            <a:r>
              <a:rPr lang="en-US" dirty="0" smtClean="0"/>
              <a:t>-entered into a K </a:t>
            </a:r>
            <a:r>
              <a:rPr lang="en-US" dirty="0" err="1" smtClean="0"/>
              <a:t>w</a:t>
            </a:r>
            <a:r>
              <a:rPr lang="en-US" dirty="0" smtClean="0"/>
              <a:t> real estate broker Charles Morton to buy</a:t>
            </a:r>
            <a:r>
              <a:rPr lang="en-US" baseline="0" dirty="0" smtClean="0"/>
              <a:t> the house from Mrs. Amanda </a:t>
            </a:r>
            <a:r>
              <a:rPr lang="en-US" baseline="0" dirty="0" err="1" smtClean="0"/>
              <a:t>Bagnall</a:t>
            </a:r>
            <a:r>
              <a:rPr lang="en-US" baseline="0" dirty="0" smtClean="0"/>
              <a:t> (white woman) </a:t>
            </a:r>
          </a:p>
          <a:p>
            <a:r>
              <a:rPr lang="en-US" baseline="0" dirty="0" smtClean="0"/>
              <a:t>-SE corner of Mount and Baker streets </a:t>
            </a:r>
          </a:p>
          <a:p>
            <a:r>
              <a:rPr lang="en-US" baseline="0" dirty="0" smtClean="0"/>
              <a:t>-Purchase price $1050</a:t>
            </a:r>
          </a:p>
          <a:p>
            <a:r>
              <a:rPr lang="en-US" baseline="0" dirty="0" smtClean="0"/>
              <a:t>-made the $25 deposit and started living there </a:t>
            </a:r>
          </a:p>
          <a:p>
            <a:r>
              <a:rPr lang="en-US" baseline="0" dirty="0" smtClean="0"/>
              <a:t>-front of house faces Mount St (block inhabited entirely by white people) </a:t>
            </a:r>
          </a:p>
          <a:p>
            <a:r>
              <a:rPr lang="en-US" baseline="0" dirty="0" smtClean="0"/>
              <a:t>	-but the entrance is in the back, on baker St (block inhabited totally by black people) </a:t>
            </a:r>
          </a:p>
          <a:p>
            <a:r>
              <a:rPr lang="en-US" baseline="0" dirty="0" smtClean="0"/>
              <a:t>-D indicted on 2 counts on December 15, 1914. </a:t>
            </a:r>
          </a:p>
          <a:p>
            <a:r>
              <a:rPr lang="en-US" baseline="0" dirty="0" smtClean="0"/>
              <a:t>	1) that he used the property as a dwelling</a:t>
            </a:r>
          </a:p>
          <a:p>
            <a:r>
              <a:rPr lang="en-US" baseline="0" dirty="0" smtClean="0"/>
              <a:t>	2) that he occupied the property as a place of abode and residence </a:t>
            </a:r>
            <a:endParaRPr lang="en-US" dirty="0"/>
          </a:p>
        </p:txBody>
      </p:sp>
      <p:sp>
        <p:nvSpPr>
          <p:cNvPr id="4" name="Slide Number Placeholder 3"/>
          <p:cNvSpPr>
            <a:spLocks noGrp="1"/>
          </p:cNvSpPr>
          <p:nvPr>
            <p:ph type="sldNum" sz="quarter" idx="10"/>
          </p:nvPr>
        </p:nvSpPr>
        <p:spPr/>
        <p:txBody>
          <a:bodyPr/>
          <a:lstStyle/>
          <a:p>
            <a:fld id="{788A3EC1-F05D-4146-9499-03D1CB5406AC}" type="slidenum">
              <a:rPr lang="en-US" smtClean="0"/>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-demurrer to the indictment,</a:t>
            </a:r>
            <a:r>
              <a:rPr lang="en-US" baseline="0" dirty="0" smtClean="0"/>
              <a:t> demurrer was overruled by judge stump on April 7, 1915</a:t>
            </a:r>
          </a:p>
          <a:p>
            <a:r>
              <a:rPr lang="en-US" baseline="0" dirty="0" smtClean="0"/>
              <a:t>-submitted a special plea and was found guilty on May 19, 1915 </a:t>
            </a:r>
          </a:p>
          <a:p>
            <a:r>
              <a:rPr lang="en-US" baseline="0" dirty="0" smtClean="0"/>
              <a:t>	-special pleas set up 2 defenses:</a:t>
            </a:r>
          </a:p>
          <a:p>
            <a:r>
              <a:rPr lang="en-US" baseline="0" dirty="0" smtClean="0"/>
              <a:t>		-that the person </a:t>
            </a:r>
            <a:r>
              <a:rPr lang="en-US" baseline="0" dirty="0" err="1" smtClean="0"/>
              <a:t>jackson</a:t>
            </a:r>
            <a:r>
              <a:rPr lang="en-US" baseline="0" dirty="0" smtClean="0"/>
              <a:t> bought the property from owned it before the ordinance (therefore she had vested property rights before the ordinance was passed and the ordinance did not apply to her) </a:t>
            </a:r>
          </a:p>
          <a:p>
            <a:r>
              <a:rPr lang="en-US" baseline="0" dirty="0" smtClean="0"/>
              <a:t>		-there was nothing in or near the block or in land records or any city record to give notice to proposed </a:t>
            </a:r>
            <a:r>
              <a:rPr lang="en-US" baseline="0" dirty="0" err="1" smtClean="0"/>
              <a:t>puchasers</a:t>
            </a:r>
            <a:r>
              <a:rPr lang="en-US" baseline="0" dirty="0" smtClean="0"/>
              <a:t> or tenants that this block or any other block was white or colored.</a:t>
            </a:r>
          </a:p>
          <a:p>
            <a:endParaRPr lang="en-US" baseline="0" dirty="0" smtClean="0"/>
          </a:p>
          <a:p>
            <a:r>
              <a:rPr lang="en-US" baseline="0" dirty="0" smtClean="0"/>
              <a:t>-Fined $5 + court costs of $59.75</a:t>
            </a:r>
          </a:p>
          <a:p>
            <a:r>
              <a:rPr lang="en-US" baseline="0" dirty="0" smtClean="0"/>
              <a:t>-Filed an appeal with the court of appeals of maryland on May 25, 1915</a:t>
            </a:r>
          </a:p>
          <a:p>
            <a:r>
              <a:rPr lang="en-US" baseline="0" dirty="0" smtClean="0"/>
              <a:t>-Was argued once in front of the court of appeals, then they ordered it be reargued, so that they could wait for the Buchannan decision to be handed down from the supreme court) </a:t>
            </a:r>
          </a:p>
          <a:p>
            <a:r>
              <a:rPr lang="en-US" baseline="0" dirty="0" smtClean="0"/>
              <a:t>-article from afro on </a:t>
            </a:r>
            <a:r>
              <a:rPr lang="en-US" baseline="0" dirty="0" err="1" smtClean="0"/>
              <a:t>april</a:t>
            </a:r>
            <a:r>
              <a:rPr lang="en-US" baseline="0" dirty="0" smtClean="0"/>
              <a:t> 24, 1915 saying that the constitutionality of the segregation ordinance will be decided by the court of appeals </a:t>
            </a:r>
            <a:endParaRPr lang="en-US" dirty="0" smtClean="0"/>
          </a:p>
        </p:txBody>
      </p:sp>
      <p:sp>
        <p:nvSpPr>
          <p:cNvPr id="4" name="Slide Number Placeholder 3"/>
          <p:cNvSpPr>
            <a:spLocks noGrp="1"/>
          </p:cNvSpPr>
          <p:nvPr>
            <p:ph type="sldNum" sz="quarter" idx="10"/>
          </p:nvPr>
        </p:nvSpPr>
        <p:spPr/>
        <p:txBody>
          <a:bodyPr/>
          <a:lstStyle/>
          <a:p>
            <a:fld id="{788A3EC1-F05D-4146-9499-03D1CB5406AC}" type="slidenum">
              <a:rPr lang="en-US" smtClean="0"/>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African </a:t>
            </a:r>
            <a:r>
              <a:rPr lang="en-US" dirty="0" err="1" smtClean="0"/>
              <a:t>american</a:t>
            </a:r>
            <a:r>
              <a:rPr lang="en-US" dirty="0" smtClean="0"/>
              <a:t> biography database and</a:t>
            </a:r>
            <a:r>
              <a:rPr lang="en-US" baseline="0" dirty="0" smtClean="0"/>
              <a:t> who’s who of colored </a:t>
            </a:r>
            <a:r>
              <a:rPr lang="en-US" baseline="0" dirty="0" err="1" smtClean="0"/>
              <a:t>america</a:t>
            </a:r>
            <a:r>
              <a:rPr lang="en-US" baseline="0" dirty="0" smtClean="0"/>
              <a:t> </a:t>
            </a:r>
            <a:endParaRPr lang="en-US" dirty="0" smtClean="0"/>
          </a:p>
          <a:p>
            <a:r>
              <a:rPr lang="en-US" dirty="0" smtClean="0"/>
              <a:t>Hawkins: </a:t>
            </a:r>
          </a:p>
          <a:p>
            <a:r>
              <a:rPr lang="en-US" dirty="0" smtClean="0"/>
              <a:t>	-born</a:t>
            </a:r>
            <a:r>
              <a:rPr lang="en-US" baseline="0" dirty="0" smtClean="0"/>
              <a:t> 1863, died 1941</a:t>
            </a:r>
          </a:p>
          <a:p>
            <a:r>
              <a:rPr lang="en-US" baseline="0" dirty="0" smtClean="0"/>
              <a:t>	-Nationally known lawyer, champion of negro rights</a:t>
            </a:r>
          </a:p>
          <a:p>
            <a:r>
              <a:rPr lang="en-US" baseline="0" dirty="0" smtClean="0"/>
              <a:t>	-went to </a:t>
            </a:r>
            <a:r>
              <a:rPr lang="en-US" baseline="0" dirty="0" err="1" smtClean="0"/>
              <a:t>univ</a:t>
            </a:r>
            <a:r>
              <a:rPr lang="en-US" baseline="0" dirty="0" smtClean="0"/>
              <a:t> of MD law school </a:t>
            </a:r>
          </a:p>
          <a:p>
            <a:r>
              <a:rPr lang="en-US" dirty="0" smtClean="0"/>
              <a:t>CC Fitzgerald:</a:t>
            </a:r>
          </a:p>
          <a:p>
            <a:r>
              <a:rPr lang="en-US" dirty="0" smtClean="0"/>
              <a:t>	-Born September</a:t>
            </a:r>
            <a:r>
              <a:rPr lang="en-US" baseline="0" dirty="0" smtClean="0"/>
              <a:t> 29, 1863 in Jonesboro Tennessee</a:t>
            </a:r>
          </a:p>
          <a:p>
            <a:r>
              <a:rPr lang="en-US" baseline="0" dirty="0" smtClean="0"/>
              <a:t>	-died </a:t>
            </a:r>
            <a:r>
              <a:rPr lang="en-US" baseline="0" dirty="0" err="1" smtClean="0"/>
              <a:t>december</a:t>
            </a:r>
            <a:r>
              <a:rPr lang="en-US" baseline="0" dirty="0" smtClean="0"/>
              <a:t> 15, 1935</a:t>
            </a:r>
          </a:p>
          <a:p>
            <a:r>
              <a:rPr lang="en-US" baseline="0" dirty="0" smtClean="0"/>
              <a:t>	-went to </a:t>
            </a:r>
            <a:r>
              <a:rPr lang="en-US" baseline="0" dirty="0" err="1" smtClean="0"/>
              <a:t>Bera</a:t>
            </a:r>
            <a:r>
              <a:rPr lang="en-US" baseline="0" dirty="0" smtClean="0"/>
              <a:t> college,  and graduated from Howard University in 1892</a:t>
            </a:r>
          </a:p>
          <a:p>
            <a:r>
              <a:rPr lang="en-US" baseline="0" dirty="0" smtClean="0"/>
              <a:t>	-Married </a:t>
            </a:r>
            <a:r>
              <a:rPr lang="en-US" baseline="0" dirty="0" err="1" smtClean="0"/>
              <a:t>Gurtrude</a:t>
            </a:r>
            <a:r>
              <a:rPr lang="en-US" baseline="0" dirty="0" smtClean="0"/>
              <a:t> Smith in 1897 </a:t>
            </a:r>
            <a:r>
              <a:rPr lang="en-US" baseline="0" dirty="0" err="1" smtClean="0"/>
              <a:t>nd</a:t>
            </a:r>
            <a:r>
              <a:rPr lang="en-US" baseline="0" dirty="0" smtClean="0"/>
              <a:t> had one child</a:t>
            </a:r>
          </a:p>
          <a:p>
            <a:r>
              <a:rPr lang="en-US" baseline="0" dirty="0" smtClean="0"/>
              <a:t>	-Was the food administrator during world war 1 for Maryland </a:t>
            </a:r>
          </a:p>
          <a:p>
            <a:r>
              <a:rPr lang="en-US" baseline="0" dirty="0" smtClean="0"/>
              <a:t>	-President and board of trustees for Provident hospital </a:t>
            </a:r>
          </a:p>
          <a:p>
            <a:r>
              <a:rPr lang="en-US" baseline="0" dirty="0" smtClean="0"/>
              <a:t>	-member of the masons</a:t>
            </a:r>
          </a:p>
          <a:p>
            <a:r>
              <a:rPr lang="en-US" baseline="0" dirty="0" smtClean="0"/>
              <a:t>	-republican</a:t>
            </a:r>
          </a:p>
          <a:p>
            <a:r>
              <a:rPr lang="en-US" baseline="0" dirty="0" smtClean="0"/>
              <a:t>	-office was on 215 St Paul St</a:t>
            </a:r>
          </a:p>
          <a:p>
            <a:r>
              <a:rPr lang="en-US" baseline="0" dirty="0" smtClean="0"/>
              <a:t>	-lived on 1103 Madison Ave</a:t>
            </a:r>
          </a:p>
          <a:p>
            <a:r>
              <a:rPr lang="en-US" baseline="0" dirty="0" smtClean="0"/>
              <a:t>-Edgar Allan Poe: went to Princeton, became the attorney general for Maryland  (http://www.princeton.edu/pr/pwb/03/1013/2n.shtml)  </a:t>
            </a:r>
            <a:endParaRPr lang="en-US" dirty="0"/>
          </a:p>
        </p:txBody>
      </p:sp>
      <p:sp>
        <p:nvSpPr>
          <p:cNvPr id="4" name="Slide Number Placeholder 3"/>
          <p:cNvSpPr>
            <a:spLocks noGrp="1"/>
          </p:cNvSpPr>
          <p:nvPr>
            <p:ph type="sldNum" sz="quarter" idx="10"/>
          </p:nvPr>
        </p:nvSpPr>
        <p:spPr/>
        <p:txBody>
          <a:bodyPr/>
          <a:lstStyle/>
          <a:p>
            <a:fld id="{788A3EC1-F05D-4146-9499-03D1CB5406AC}" type="slidenum">
              <a:rPr lang="en-US" smtClean="0"/>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the left is an article from </a:t>
            </a:r>
            <a:r>
              <a:rPr lang="en-US" dirty="0" err="1" smtClean="0"/>
              <a:t>february</a:t>
            </a:r>
            <a:r>
              <a:rPr lang="en-US" dirty="0" smtClean="0"/>
              <a:t> 19, 1916, the</a:t>
            </a:r>
            <a:r>
              <a:rPr lang="en-US" baseline="0" dirty="0" smtClean="0"/>
              <a:t> ‘viciously obnoxious’ language shows how angry people were about it</a:t>
            </a:r>
          </a:p>
          <a:p>
            <a:r>
              <a:rPr lang="en-US" baseline="0" dirty="0" smtClean="0"/>
              <a:t>-article on the right is from </a:t>
            </a:r>
            <a:r>
              <a:rPr lang="en-US" baseline="0" dirty="0" err="1" smtClean="0"/>
              <a:t>june</a:t>
            </a:r>
            <a:r>
              <a:rPr lang="en-US" baseline="0" dirty="0" smtClean="0"/>
              <a:t> 22, 1916, states that NAACP lawyers who have had successes in other cities will be handling the defense of Jackson- shows this may have been part of a coordinated effort </a:t>
            </a:r>
            <a:endParaRPr lang="en-US" dirty="0"/>
          </a:p>
        </p:txBody>
      </p:sp>
      <p:sp>
        <p:nvSpPr>
          <p:cNvPr id="4" name="Slide Number Placeholder 3"/>
          <p:cNvSpPr>
            <a:spLocks noGrp="1"/>
          </p:cNvSpPr>
          <p:nvPr>
            <p:ph type="sldNum" sz="quarter" idx="10"/>
          </p:nvPr>
        </p:nvSpPr>
        <p:spPr/>
        <p:txBody>
          <a:bodyPr/>
          <a:lstStyle/>
          <a:p>
            <a:fld id="{788A3EC1-F05D-4146-9499-03D1CB5406AC}" type="slidenum">
              <a:rPr lang="en-US" smtClean="0"/>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Baltimore sun</a:t>
            </a:r>
            <a:r>
              <a:rPr lang="en-US" baseline="0" dirty="0" smtClean="0"/>
              <a:t> articles- the city wants the ordinance to pass; it’ll be beneficial for both races </a:t>
            </a:r>
            <a:endParaRPr lang="en-US" dirty="0"/>
          </a:p>
        </p:txBody>
      </p:sp>
      <p:sp>
        <p:nvSpPr>
          <p:cNvPr id="4" name="Slide Number Placeholder 3"/>
          <p:cNvSpPr>
            <a:spLocks noGrp="1"/>
          </p:cNvSpPr>
          <p:nvPr>
            <p:ph type="sldNum" sz="quarter" idx="10"/>
          </p:nvPr>
        </p:nvSpPr>
        <p:spPr/>
        <p:txBody>
          <a:bodyPr/>
          <a:lstStyle/>
          <a:p>
            <a:fld id="{788A3EC1-F05D-4146-9499-03D1CB5406AC}" type="slidenum">
              <a:rPr lang="en-US" smtClean="0"/>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Jackson:</a:t>
            </a:r>
          </a:p>
          <a:p>
            <a:r>
              <a:rPr lang="en-US" dirty="0" smtClean="0"/>
              <a:t>	-Ordinance</a:t>
            </a:r>
            <a:r>
              <a:rPr lang="en-US" baseline="0" dirty="0" smtClean="0"/>
              <a:t> in the </a:t>
            </a:r>
            <a:r>
              <a:rPr lang="en-US" baseline="0" dirty="0" err="1" smtClean="0"/>
              <a:t>Gurry</a:t>
            </a:r>
            <a:r>
              <a:rPr lang="en-US" baseline="0" dirty="0" smtClean="0"/>
              <a:t> case was found invalid bc it didn’t address vested property rights or give notice of what blocks were white and what blocks were black </a:t>
            </a:r>
          </a:p>
          <a:p>
            <a:r>
              <a:rPr lang="en-US" baseline="0" dirty="0" smtClean="0"/>
              <a:t>	-doesn’t take into account any right other than the right to occupy a residence </a:t>
            </a:r>
          </a:p>
          <a:p>
            <a:r>
              <a:rPr lang="en-US" baseline="0" dirty="0" smtClean="0"/>
              <a:t>	-This case is a good illustration of why the ordinance doesn’t work: the house at issue faces a white block, but has an entrance facing a black block. It had remained empty for a while, at a loss to its owner. </a:t>
            </a:r>
          </a:p>
          <a:p>
            <a:r>
              <a:rPr lang="en-US" baseline="0" dirty="0" smtClean="0"/>
              <a:t>	-no white person wants to have it bc its entrance is on a black block, and no black person wants to rent it because they fear prosecution (because it faces a white block). </a:t>
            </a:r>
          </a:p>
          <a:p>
            <a:r>
              <a:rPr lang="en-US" baseline="0" dirty="0" smtClean="0"/>
              <a:t>	-as soon as it was occupied by a black person, white neighbors made sure he was prosecuted under the ordinance </a:t>
            </a:r>
          </a:p>
          <a:p>
            <a:r>
              <a:rPr lang="en-US" baseline="0" dirty="0" smtClean="0"/>
              <a:t>	-tries to exempt mixed blocks, but the fact that they’re doing fine shows this ordinance is unnecessary, they’re doing fine</a:t>
            </a:r>
          </a:p>
          <a:p>
            <a:r>
              <a:rPr lang="en-US" baseline="0" dirty="0" smtClean="0"/>
              <a:t>	-makes homes in colored blocks more expensive to buy and rent: as the court said in </a:t>
            </a:r>
            <a:r>
              <a:rPr lang="en-US" baseline="0" dirty="0" err="1" smtClean="0"/>
              <a:t>Gurry</a:t>
            </a:r>
            <a:r>
              <a:rPr lang="en-US" baseline="0" dirty="0" smtClean="0"/>
              <a:t>, white people own the great bulk of property in </a:t>
            </a:r>
            <a:r>
              <a:rPr lang="en-US" baseline="0" dirty="0" err="1" smtClean="0"/>
              <a:t>bmore</a:t>
            </a:r>
            <a:r>
              <a:rPr lang="en-US" baseline="0" dirty="0" smtClean="0"/>
              <a:t> city. Most places where they now reside are white blocks. Colored people can’t occupy these, so it restricts black people to the blocks where they already reside= less supply of black housing= large demand for real estate in these sections = greatly increased rent and purchasing prices. </a:t>
            </a:r>
          </a:p>
          <a:p>
            <a:r>
              <a:rPr lang="en-US" baseline="0" dirty="0" smtClean="0"/>
              <a:t>	-police power can only be used by the stat when it is operating to the benefit of all individuals, equally </a:t>
            </a:r>
          </a:p>
          <a:p>
            <a:r>
              <a:rPr lang="en-US" baseline="0" dirty="0" smtClean="0"/>
              <a:t>	-From the supreme court case of </a:t>
            </a:r>
            <a:r>
              <a:rPr lang="en-US" baseline="0" dirty="0" err="1" smtClean="0"/>
              <a:t>Sprigg</a:t>
            </a:r>
            <a:r>
              <a:rPr lang="en-US" baseline="0" dirty="0" smtClean="0"/>
              <a:t> vs. Garrett Park: if a statute is supposed to help the public good, it Is uncons if:</a:t>
            </a:r>
          </a:p>
          <a:p>
            <a:r>
              <a:rPr lang="en-US" baseline="0" dirty="0" smtClean="0"/>
              <a:t>		1) it has no substantial relationship to its goals</a:t>
            </a:r>
          </a:p>
          <a:p>
            <a:r>
              <a:rPr lang="en-US" baseline="0" dirty="0" smtClean="0"/>
              <a:t>		2) it is an invasion of fundamental rights </a:t>
            </a:r>
          </a:p>
          <a:p>
            <a:r>
              <a:rPr lang="en-US" baseline="0" dirty="0" smtClean="0"/>
              <a:t>	-14A prohibits legislation which affects only 1 class of people</a:t>
            </a:r>
          </a:p>
          <a:p>
            <a:r>
              <a:rPr lang="en-US" baseline="0" dirty="0" smtClean="0"/>
              <a:t>	-liberty is more than just not being in jail, you should be able to do what you want with your property </a:t>
            </a:r>
          </a:p>
          <a:p>
            <a:r>
              <a:rPr lang="en-US" baseline="0" dirty="0" smtClean="0"/>
              <a:t>	-compare it to San Francisco ordinance passed in 1890 that attempted to segregate the Chinese living in the city- in re Lee Sing</a:t>
            </a:r>
          </a:p>
          <a:p>
            <a:r>
              <a:rPr lang="en-US" baseline="0" dirty="0" smtClean="0"/>
              <a:t>	-district court ruled it was unconstitutional, bc it was discriminating and unequal in its operation and an arbitrary confiscation of property without due process of law </a:t>
            </a:r>
          </a:p>
          <a:p>
            <a:r>
              <a:rPr lang="en-US" baseline="0" dirty="0" smtClean="0"/>
              <a:t>	-Segregation ordinances enacted after the </a:t>
            </a:r>
            <a:r>
              <a:rPr lang="en-US" baseline="0" dirty="0" err="1" smtClean="0"/>
              <a:t>Bmore</a:t>
            </a:r>
            <a:r>
              <a:rPr lang="en-US" baseline="0" dirty="0" smtClean="0"/>
              <a:t> ordinance in N Carolina and Georgia were held invalid. (State </a:t>
            </a:r>
            <a:r>
              <a:rPr lang="en-US" baseline="0" dirty="0" err="1" smtClean="0"/>
              <a:t>v</a:t>
            </a:r>
            <a:r>
              <a:rPr lang="en-US" baseline="0" dirty="0" smtClean="0"/>
              <a:t> Darnell and Carey </a:t>
            </a:r>
            <a:r>
              <a:rPr lang="en-US" baseline="0" dirty="0" err="1" smtClean="0"/>
              <a:t>v</a:t>
            </a:r>
            <a:r>
              <a:rPr lang="en-US" baseline="0" dirty="0" smtClean="0"/>
              <a:t> Atlanta) </a:t>
            </a:r>
          </a:p>
          <a:p>
            <a:endParaRPr lang="en-US" dirty="0" smtClean="0"/>
          </a:p>
          <a:p>
            <a:r>
              <a:rPr lang="en-US" baseline="0" dirty="0" smtClean="0"/>
              <a:t>	- </a:t>
            </a:r>
            <a:endParaRPr lang="en-US" dirty="0"/>
          </a:p>
        </p:txBody>
      </p:sp>
      <p:sp>
        <p:nvSpPr>
          <p:cNvPr id="4" name="Slide Number Placeholder 3"/>
          <p:cNvSpPr>
            <a:spLocks noGrp="1"/>
          </p:cNvSpPr>
          <p:nvPr>
            <p:ph type="sldNum" sz="quarter" idx="10"/>
          </p:nvPr>
        </p:nvSpPr>
        <p:spPr/>
        <p:txBody>
          <a:bodyPr/>
          <a:lstStyle/>
          <a:p>
            <a:fld id="{788A3EC1-F05D-4146-9499-03D1CB5406AC}" type="slidenum">
              <a:rPr lang="en-US" smtClean="0"/>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Maryland:</a:t>
            </a:r>
            <a:r>
              <a:rPr lang="en-US" baseline="0" dirty="0" smtClean="0"/>
              <a:t> entrance to the house was changed from the baker to mount st side in order to allow Jackson to claim the house was in a colored block (Afro 4/3/15)</a:t>
            </a:r>
          </a:p>
          <a:p>
            <a:r>
              <a:rPr lang="en-US" dirty="0" smtClean="0"/>
              <a:t>-Was</a:t>
            </a:r>
            <a:r>
              <a:rPr lang="en-US" baseline="0" dirty="0" smtClean="0"/>
              <a:t> formulated to fix the problems that the </a:t>
            </a:r>
            <a:r>
              <a:rPr lang="en-US" baseline="0" dirty="0" err="1" smtClean="0"/>
              <a:t>gurry</a:t>
            </a:r>
            <a:r>
              <a:rPr lang="en-US" baseline="0" dirty="0" smtClean="0"/>
              <a:t> court pointed out- the only reason that the </a:t>
            </a:r>
            <a:r>
              <a:rPr lang="en-US" baseline="0" dirty="0" err="1" smtClean="0"/>
              <a:t>gurry</a:t>
            </a:r>
            <a:r>
              <a:rPr lang="en-US" baseline="0" dirty="0" smtClean="0"/>
              <a:t> ordinance was overturned (in the state’s view), was that it failed to provide an exception for property rights already vested. </a:t>
            </a:r>
          </a:p>
          <a:p>
            <a:r>
              <a:rPr lang="en-US" baseline="0" dirty="0" smtClean="0"/>
              <a:t>	-This ordinance has an exception for people who already have a right to occupy </a:t>
            </a:r>
          </a:p>
          <a:p>
            <a:endParaRPr lang="en-US" baseline="0" dirty="0" smtClean="0"/>
          </a:p>
          <a:p>
            <a:r>
              <a:rPr lang="en-US" baseline="0" dirty="0" smtClean="0"/>
              <a:t>In response to the defenses set up in </a:t>
            </a:r>
            <a:r>
              <a:rPr lang="en-US" baseline="0" dirty="0" err="1" smtClean="0"/>
              <a:t>jackson’s</a:t>
            </a:r>
            <a:r>
              <a:rPr lang="en-US" baseline="0" dirty="0" smtClean="0"/>
              <a:t> special pleas: </a:t>
            </a:r>
          </a:p>
          <a:p>
            <a:r>
              <a:rPr lang="en-US" baseline="0" dirty="0" smtClean="0"/>
              <a:t>	-the proceeding is not against the person who owned the house when the ordinance was passed, so the vested interest argument is not a defense </a:t>
            </a:r>
          </a:p>
          <a:p>
            <a:r>
              <a:rPr lang="en-US" baseline="0" dirty="0" smtClean="0"/>
              <a:t>-In response to Jackson’s argument that there was no notice bc the city didn’t produce anything that identified blocks as either black blocks or white blocks– the ordinance was in place for a year before Jackson moved in, he had fair notice </a:t>
            </a:r>
          </a:p>
          <a:p>
            <a:r>
              <a:rPr lang="en-US" baseline="0" dirty="0" smtClean="0"/>
              <a:t>	-also, every tenant or purchaser is presumed to have notice of things he could learn upon inspection of the area - he could have asked anyone on the block or just looked around</a:t>
            </a:r>
          </a:p>
          <a:p>
            <a:r>
              <a:rPr lang="en-US" baseline="0" dirty="0" smtClean="0"/>
              <a:t>	- the purchaser bears the risk of getting it wrong  </a:t>
            </a:r>
          </a:p>
          <a:p>
            <a:r>
              <a:rPr lang="en-US" baseline="0" dirty="0" smtClean="0"/>
              <a:t>	-there’s no legal reason that the city should have to provide a list of what is a colored block and what is a white block </a:t>
            </a:r>
            <a:endParaRPr lang="en-US" dirty="0" smtClean="0"/>
          </a:p>
          <a:p>
            <a:endParaRPr lang="en-US" dirty="0"/>
          </a:p>
        </p:txBody>
      </p:sp>
      <p:sp>
        <p:nvSpPr>
          <p:cNvPr id="4" name="Slide Number Placeholder 3"/>
          <p:cNvSpPr>
            <a:spLocks noGrp="1"/>
          </p:cNvSpPr>
          <p:nvPr>
            <p:ph type="sldNum" sz="quarter" idx="10"/>
          </p:nvPr>
        </p:nvSpPr>
        <p:spPr/>
        <p:txBody>
          <a:bodyPr/>
          <a:lstStyle/>
          <a:p>
            <a:fld id="{788A3EC1-F05D-4146-9499-03D1CB5406AC}" type="slidenum">
              <a:rPr lang="en-US" smtClean="0"/>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-Very first </a:t>
            </a:r>
            <a:r>
              <a:rPr lang="en-US" baseline="0" dirty="0" smtClean="0"/>
              <a:t>ordinance in the US segregating housing by race</a:t>
            </a:r>
          </a:p>
          <a:p>
            <a:r>
              <a:rPr lang="en-US" baseline="0" dirty="0" smtClean="0"/>
              <a:t>-Messed up a city council rule during its passage, so passed the next one </a:t>
            </a:r>
          </a:p>
          <a:p>
            <a:endParaRPr lang="en-US" baseline="0" dirty="0" smtClean="0"/>
          </a:p>
          <a:p>
            <a:r>
              <a:rPr lang="en-US" baseline="0" dirty="0" smtClean="0"/>
              <a:t>-Signed by Mayor J. Barry </a:t>
            </a:r>
            <a:r>
              <a:rPr lang="en-US" baseline="0" dirty="0" err="1" smtClean="0"/>
              <a:t>Mahool</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88A3EC1-F05D-4146-9499-03D1CB5406AC}"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-Press indicated that</a:t>
            </a:r>
            <a:r>
              <a:rPr lang="en-US" baseline="0" dirty="0" smtClean="0"/>
              <a:t> the buyer and seller colluded to bring this case </a:t>
            </a:r>
          </a:p>
          <a:p>
            <a:r>
              <a:rPr lang="en-US" baseline="0" dirty="0" smtClean="0"/>
              <a:t>-Seller sold house to buyer on a contract that included a clause saying that the buyer intended to use the house as a dwelling and he would not be required to pay if laws prohibited him from doing so </a:t>
            </a:r>
          </a:p>
          <a:p>
            <a:r>
              <a:rPr lang="en-US" baseline="0" dirty="0" smtClean="0"/>
              <a:t>	-the house was on a white block, so he couldn’t live in it, refused to perform on the contract and the buyer sued him for performance </a:t>
            </a:r>
          </a:p>
          <a:p>
            <a:r>
              <a:rPr lang="en-US" baseline="0" dirty="0" smtClean="0"/>
              <a:t>	-Ordinance: </a:t>
            </a:r>
          </a:p>
          <a:p>
            <a:r>
              <a:rPr lang="en-US" baseline="0" dirty="0" smtClean="0"/>
              <a:t>		-Section 1: unlawful for a black person to live in or make a place of assembly any house in any block where more houses are residences or places of assembly for white people. And vice versa. </a:t>
            </a:r>
          </a:p>
          <a:p>
            <a:r>
              <a:rPr lang="en-US" baseline="0" dirty="0" smtClean="0"/>
              <a:t>	-Had a clause in it protecting vested property rights- anyone who had a right to occupy before the ordinance was passed can continue to occupy </a:t>
            </a:r>
          </a:p>
          <a:p>
            <a:r>
              <a:rPr lang="en-US" baseline="0" dirty="0" smtClean="0"/>
              <a:t>	-and of course an exception for servants </a:t>
            </a:r>
          </a:p>
          <a:p>
            <a:r>
              <a:rPr lang="en-US" baseline="0" dirty="0" smtClean="0"/>
              <a:t>	-if  a house is leased to a colored person, cannot then lease it to a white person. And vice versa </a:t>
            </a:r>
          </a:p>
          <a:p>
            <a:r>
              <a:rPr lang="en-US" baseline="0" dirty="0" smtClean="0"/>
              <a:t>	-Kentucky court of appeals: found the ordinance was constitutional. Appellant sought review</a:t>
            </a:r>
          </a:p>
        </p:txBody>
      </p:sp>
      <p:sp>
        <p:nvSpPr>
          <p:cNvPr id="4" name="Slide Number Placeholder 3"/>
          <p:cNvSpPr>
            <a:spLocks noGrp="1"/>
          </p:cNvSpPr>
          <p:nvPr>
            <p:ph type="sldNum" sz="quarter" idx="10"/>
          </p:nvPr>
        </p:nvSpPr>
        <p:spPr/>
        <p:txBody>
          <a:bodyPr/>
          <a:lstStyle/>
          <a:p>
            <a:fld id="{788A3EC1-F05D-4146-9499-03D1CB5406AC}" type="slidenum">
              <a:rPr lang="en-US" smtClean="0"/>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Submitted an </a:t>
            </a:r>
            <a:r>
              <a:rPr lang="en-US" dirty="0" err="1" smtClean="0"/>
              <a:t>amiucs</a:t>
            </a:r>
            <a:r>
              <a:rPr lang="en-US" dirty="0" smtClean="0"/>
              <a:t> brief in the Buchanan case,</a:t>
            </a:r>
            <a:r>
              <a:rPr lang="en-US" baseline="0" dirty="0" smtClean="0"/>
              <a:t> as it was clear that the decision would affect the </a:t>
            </a:r>
            <a:r>
              <a:rPr lang="en-US" baseline="0" dirty="0" err="1" smtClean="0"/>
              <a:t>consitutionality</a:t>
            </a:r>
            <a:r>
              <a:rPr lang="en-US" baseline="0" dirty="0" smtClean="0"/>
              <a:t> of their ordinance</a:t>
            </a:r>
            <a:endParaRPr lang="en-US" dirty="0"/>
          </a:p>
        </p:txBody>
      </p:sp>
      <p:sp>
        <p:nvSpPr>
          <p:cNvPr id="4" name="Slide Number Placeholder 3"/>
          <p:cNvSpPr>
            <a:spLocks noGrp="1"/>
          </p:cNvSpPr>
          <p:nvPr>
            <p:ph type="sldNum" sz="quarter" idx="10"/>
          </p:nvPr>
        </p:nvSpPr>
        <p:spPr/>
        <p:txBody>
          <a:bodyPr/>
          <a:lstStyle/>
          <a:p>
            <a:fld id="{788A3EC1-F05D-4146-9499-03D1CB5406AC}" type="slidenum">
              <a:rPr lang="en-US" smtClean="0"/>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-court’s </a:t>
            </a:r>
            <a:r>
              <a:rPr lang="en-US" dirty="0" err="1" smtClean="0"/>
              <a:t>opinioin</a:t>
            </a:r>
            <a:r>
              <a:rPr lang="en-US" dirty="0" smtClean="0"/>
              <a:t>:</a:t>
            </a:r>
          </a:p>
          <a:p>
            <a:r>
              <a:rPr lang="en-US" baseline="0" dirty="0" smtClean="0"/>
              <a:t>	-police power of a state is broad, but still has to be within the limits of the constitution </a:t>
            </a:r>
          </a:p>
          <a:p>
            <a:r>
              <a:rPr lang="en-US" baseline="0" dirty="0" smtClean="0"/>
              <a:t>	-the prohibition is based wholly on color and nothing more</a:t>
            </a:r>
          </a:p>
          <a:p>
            <a:r>
              <a:rPr lang="en-US" baseline="0" dirty="0" smtClean="0"/>
              <a:t>-other segregation laws:</a:t>
            </a:r>
          </a:p>
          <a:p>
            <a:r>
              <a:rPr lang="en-US" baseline="0" dirty="0" smtClean="0"/>
              <a:t>-This segregation law: destroyed the right of an individual to acquire, enjoy and dispose of his </a:t>
            </a:r>
          </a:p>
          <a:p>
            <a:r>
              <a:rPr lang="en-US" baseline="0" dirty="0" smtClean="0"/>
              <a:t>	14A requires due process before one can be deprived of property (including the right to acquire, use and dispose of it)</a:t>
            </a:r>
          </a:p>
          <a:p>
            <a:r>
              <a:rPr lang="en-US" baseline="0" dirty="0" smtClean="0"/>
              <a:t>	-Also the 14A was designed to ensure blacks enjoyed all the same civil rights under the law as are enjoyed by white people, and to protect those rights when they are denied by the states</a:t>
            </a:r>
          </a:p>
          <a:p>
            <a:endParaRPr lang="en-US" baseline="0" dirty="0" smtClean="0"/>
          </a:p>
          <a:p>
            <a:r>
              <a:rPr lang="en-US" baseline="0" dirty="0" smtClean="0"/>
              <a:t>-when it comes down to it, this case isn’t an attempt to prohibit the amalgamation of the races, it’s about a law that </a:t>
            </a:r>
            <a:r>
              <a:rPr lang="en-US" baseline="0" dirty="0" err="1" smtClean="0"/>
              <a:t>annuled</a:t>
            </a:r>
            <a:r>
              <a:rPr lang="en-US" baseline="0" dirty="0" smtClean="0"/>
              <a:t> the right of citizens to dispose of their property to who they want </a:t>
            </a:r>
          </a:p>
          <a:p>
            <a:endParaRPr lang="en-US" baseline="0" dirty="0" smtClean="0"/>
          </a:p>
          <a:p>
            <a:r>
              <a:rPr lang="en-US" baseline="0" dirty="0" smtClean="0"/>
              <a:t>-reversed, held unconstitutional </a:t>
            </a:r>
          </a:p>
          <a:p>
            <a:r>
              <a:rPr lang="en-US" baseline="0" dirty="0" smtClean="0"/>
              <a:t>-Afro headline from </a:t>
            </a:r>
            <a:r>
              <a:rPr lang="en-US" baseline="0" dirty="0" err="1" smtClean="0"/>
              <a:t>november</a:t>
            </a:r>
            <a:r>
              <a:rPr lang="en-US" baseline="0" dirty="0" smtClean="0"/>
              <a:t> 17, 1917</a:t>
            </a:r>
            <a:endParaRPr lang="en-US" dirty="0"/>
          </a:p>
        </p:txBody>
      </p:sp>
      <p:sp>
        <p:nvSpPr>
          <p:cNvPr id="4" name="Slide Number Placeholder 3"/>
          <p:cNvSpPr>
            <a:spLocks noGrp="1"/>
          </p:cNvSpPr>
          <p:nvPr>
            <p:ph type="sldNum" sz="quarter" idx="10"/>
          </p:nvPr>
        </p:nvSpPr>
        <p:spPr/>
        <p:txBody>
          <a:bodyPr/>
          <a:lstStyle/>
          <a:p>
            <a:fld id="{788A3EC1-F05D-4146-9499-03D1CB5406AC}" type="slidenum">
              <a:rPr lang="en-US" smtClean="0"/>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ADD NOTES</a:t>
            </a:r>
            <a:endParaRPr lang="en-US" dirty="0"/>
          </a:p>
        </p:txBody>
      </p:sp>
      <p:sp>
        <p:nvSpPr>
          <p:cNvPr id="4" name="Slide Number Placeholder 3"/>
          <p:cNvSpPr>
            <a:spLocks noGrp="1"/>
          </p:cNvSpPr>
          <p:nvPr>
            <p:ph type="sldNum" sz="quarter" idx="10"/>
          </p:nvPr>
        </p:nvSpPr>
        <p:spPr/>
        <p:txBody>
          <a:bodyPr/>
          <a:lstStyle/>
          <a:p>
            <a:fld id="{788A3EC1-F05D-4146-9499-03D1CB5406AC}" type="slidenum">
              <a:rPr lang="en-US" smtClean="0"/>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Meanwhile, </a:t>
            </a:r>
            <a:r>
              <a:rPr lang="en-US" baseline="0" dirty="0" smtClean="0"/>
              <a:t> in maryland…</a:t>
            </a:r>
          </a:p>
          <a:p>
            <a:r>
              <a:rPr lang="en-US" dirty="0" smtClean="0"/>
              <a:t>Filed writ</a:t>
            </a:r>
            <a:r>
              <a:rPr lang="en-US" baseline="0" dirty="0" smtClean="0"/>
              <a:t> arguing that the ordinance he had been arrested under was unconstitutional</a:t>
            </a:r>
          </a:p>
          <a:p>
            <a:r>
              <a:rPr lang="en-US" baseline="0" dirty="0" smtClean="0"/>
              <a:t>-Judge Rose in the federal district court for the district of maryland  granted the writ after Buchanan was handed down, without a written opinion</a:t>
            </a:r>
            <a:endParaRPr lang="en-US" dirty="0"/>
          </a:p>
        </p:txBody>
      </p:sp>
      <p:sp>
        <p:nvSpPr>
          <p:cNvPr id="4" name="Slide Number Placeholder 3"/>
          <p:cNvSpPr>
            <a:spLocks noGrp="1"/>
          </p:cNvSpPr>
          <p:nvPr>
            <p:ph type="sldNum" sz="quarter" idx="10"/>
          </p:nvPr>
        </p:nvSpPr>
        <p:spPr/>
        <p:txBody>
          <a:bodyPr/>
          <a:lstStyle/>
          <a:p>
            <a:fld id="{788A3EC1-F05D-4146-9499-03D1CB5406AC}" type="slidenum">
              <a:rPr lang="en-US" smtClean="0"/>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a:t>
            </a:r>
            <a:r>
              <a:rPr lang="en-US" baseline="0" dirty="0" smtClean="0"/>
              <a:t> page opinion , mostly quotes from </a:t>
            </a:r>
            <a:r>
              <a:rPr lang="en-US" baseline="0" dirty="0" err="1" smtClean="0"/>
              <a:t>buchanan</a:t>
            </a:r>
            <a:endParaRPr lang="en-US" baseline="0" dirty="0" smtClean="0"/>
          </a:p>
          <a:p>
            <a:r>
              <a:rPr lang="en-US" baseline="0" dirty="0" smtClean="0"/>
              <a:t>-discuss Buchanan, showing that the ordinance struck down in that case was of the same character as the Baltimore ordinance </a:t>
            </a:r>
          </a:p>
          <a:p>
            <a:r>
              <a:rPr lang="en-US" baseline="0" dirty="0" smtClean="0"/>
              <a:t>-Includes quote from Carey </a:t>
            </a:r>
            <a:r>
              <a:rPr lang="en-US" baseline="0" dirty="0" err="1" smtClean="0"/>
              <a:t>v</a:t>
            </a:r>
            <a:r>
              <a:rPr lang="en-US" baseline="0" dirty="0" smtClean="0"/>
              <a:t> City of Atlanta: “the effect of the ordinance… was not merely to regulate a business or the like, but was to destroy the right of the individual to acquire, enjoy, and dispose of his property. Being of this character, it was void as being opposed to the due process clause of the constitution.” </a:t>
            </a:r>
          </a:p>
          <a:p>
            <a:r>
              <a:rPr lang="en-US" baseline="0" dirty="0" smtClean="0"/>
              <a:t>-MD court recognizes that the supreme court has held that the right of the individual citizen to acquire or use property cannot be validly restricted by state or municipality on the ground of his color.</a:t>
            </a:r>
          </a:p>
          <a:p>
            <a:r>
              <a:rPr lang="en-US" baseline="0" dirty="0" smtClean="0"/>
              <a:t>-the principle is broad enough to invalidate any ordinance that seeks to limit where a person can live based on race </a:t>
            </a:r>
          </a:p>
          <a:p>
            <a:endParaRPr lang="en-US" baseline="0" dirty="0" smtClean="0"/>
          </a:p>
        </p:txBody>
      </p:sp>
      <p:sp>
        <p:nvSpPr>
          <p:cNvPr id="4" name="Slide Number Placeholder 3"/>
          <p:cNvSpPr>
            <a:spLocks noGrp="1"/>
          </p:cNvSpPr>
          <p:nvPr>
            <p:ph type="sldNum" sz="quarter" idx="10"/>
          </p:nvPr>
        </p:nvSpPr>
        <p:spPr/>
        <p:txBody>
          <a:bodyPr/>
          <a:lstStyle/>
          <a:p>
            <a:fld id="{788A3EC1-F05D-4146-9499-03D1CB5406AC}" type="slidenum">
              <a:rPr lang="en-US" smtClean="0"/>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left, afro march 1, 1918</a:t>
            </a:r>
          </a:p>
          <a:p>
            <a:r>
              <a:rPr lang="en-US" dirty="0" smtClean="0"/>
              <a:t>-</a:t>
            </a:r>
            <a:r>
              <a:rPr lang="en-US" dirty="0" err="1" smtClean="0"/>
              <a:t>n</a:t>
            </a:r>
            <a:r>
              <a:rPr lang="en-US" dirty="0" smtClean="0"/>
              <a:t> right, </a:t>
            </a:r>
            <a:r>
              <a:rPr lang="en-US" dirty="0" err="1" smtClean="0"/>
              <a:t>baltimore</a:t>
            </a:r>
            <a:r>
              <a:rPr lang="en-US" dirty="0" smtClean="0"/>
              <a:t> sun </a:t>
            </a:r>
            <a:r>
              <a:rPr lang="en-US" dirty="0" err="1" smtClean="0"/>
              <a:t>february</a:t>
            </a:r>
            <a:r>
              <a:rPr lang="en-US" baseline="0" dirty="0" smtClean="0"/>
              <a:t> 28, 1918</a:t>
            </a:r>
            <a:endParaRPr lang="en-US" dirty="0"/>
          </a:p>
        </p:txBody>
      </p:sp>
      <p:sp>
        <p:nvSpPr>
          <p:cNvPr id="4" name="Slide Number Placeholder 3"/>
          <p:cNvSpPr>
            <a:spLocks noGrp="1"/>
          </p:cNvSpPr>
          <p:nvPr>
            <p:ph type="sldNum" sz="quarter" idx="10"/>
          </p:nvPr>
        </p:nvSpPr>
        <p:spPr/>
        <p:txBody>
          <a:bodyPr/>
          <a:lstStyle/>
          <a:p>
            <a:fld id="{788A3EC1-F05D-4146-9499-03D1CB5406AC}" type="slidenum">
              <a:rPr lang="en-US" smtClean="0"/>
              <a:t>27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sun seems to think the segregation ordinance is something the majority of the city is into, and is constitutionally sound</a:t>
            </a:r>
            <a:endParaRPr lang="en-US" dirty="0"/>
          </a:p>
        </p:txBody>
      </p:sp>
      <p:sp>
        <p:nvSpPr>
          <p:cNvPr id="4" name="Slide Number Placeholder 3"/>
          <p:cNvSpPr>
            <a:spLocks noGrp="1"/>
          </p:cNvSpPr>
          <p:nvPr>
            <p:ph type="sldNum" sz="quarter" idx="10"/>
          </p:nvPr>
        </p:nvSpPr>
        <p:spPr/>
        <p:txBody>
          <a:bodyPr/>
          <a:lstStyle/>
          <a:p>
            <a:fld id="{788A3EC1-F05D-4146-9499-03D1CB5406AC}"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Meanwhile, the afro covers the protests and</a:t>
            </a:r>
            <a:r>
              <a:rPr lang="en-US" baseline="0" dirty="0" smtClean="0"/>
              <a:t> has editorials describing the law as wicked </a:t>
            </a:r>
            <a:endParaRPr lang="en-US" dirty="0"/>
          </a:p>
        </p:txBody>
      </p:sp>
      <p:sp>
        <p:nvSpPr>
          <p:cNvPr id="4" name="Slide Number Placeholder 3"/>
          <p:cNvSpPr>
            <a:spLocks noGrp="1"/>
          </p:cNvSpPr>
          <p:nvPr>
            <p:ph type="sldNum" sz="quarter" idx="10"/>
          </p:nvPr>
        </p:nvSpPr>
        <p:spPr/>
        <p:txBody>
          <a:bodyPr/>
          <a:lstStyle/>
          <a:p>
            <a:fld id="{788A3EC1-F05D-4146-9499-03D1CB5406AC}"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baseline="0" dirty="0" smtClean="0"/>
              <a:t> ordinance 654 was re-ordained as ordinance 692, so that it complied </a:t>
            </a:r>
            <a:r>
              <a:rPr lang="en-US" baseline="0" dirty="0" err="1" smtClean="0"/>
              <a:t>w</a:t>
            </a:r>
            <a:r>
              <a:rPr lang="en-US" baseline="0" dirty="0" smtClean="0"/>
              <a:t> the req of the city council</a:t>
            </a:r>
          </a:p>
          <a:p>
            <a:r>
              <a:rPr lang="en-US" baseline="0" dirty="0" smtClean="0"/>
              <a:t>-title: “an ordinance for preserving peace, preventing conflict and ill feeling between the white and colored races in </a:t>
            </a:r>
            <a:r>
              <a:rPr lang="en-US" baseline="0" dirty="0" err="1" smtClean="0"/>
              <a:t>baltimore</a:t>
            </a:r>
            <a:r>
              <a:rPr lang="en-US" baseline="0" dirty="0" smtClean="0"/>
              <a:t> city, and promoting the general welfare of the city by providing so far as is practicable, for the use of </a:t>
            </a:r>
            <a:r>
              <a:rPr lang="en-US" baseline="0" dirty="0" err="1" smtClean="0"/>
              <a:t>separateblocks</a:t>
            </a:r>
            <a:r>
              <a:rPr lang="en-US" baseline="0" dirty="0" smtClean="0"/>
              <a:t> by white and colored people for residences, churches and schools.”</a:t>
            </a:r>
          </a:p>
          <a:p>
            <a:r>
              <a:rPr lang="en-US" baseline="0" dirty="0" smtClean="0"/>
              <a:t>-Exceptions for servants, and churches/ schools already in place before the ordinance passed </a:t>
            </a:r>
            <a:endParaRPr lang="en-US" dirty="0"/>
          </a:p>
        </p:txBody>
      </p:sp>
      <p:sp>
        <p:nvSpPr>
          <p:cNvPr id="4" name="Slide Number Placeholder 3"/>
          <p:cNvSpPr>
            <a:spLocks noGrp="1"/>
          </p:cNvSpPr>
          <p:nvPr>
            <p:ph type="sldNum" sz="quarter" idx="10"/>
          </p:nvPr>
        </p:nvSpPr>
        <p:spPr/>
        <p:txBody>
          <a:bodyPr/>
          <a:lstStyle/>
          <a:p>
            <a:fld id="{788A3EC1-F05D-4146-9499-03D1CB5406AC}"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-Ct</a:t>
            </a:r>
            <a:r>
              <a:rPr lang="en-US" baseline="0" dirty="0" smtClean="0"/>
              <a:t> of app found it was clear that the meaning of  “ occupied in whole or in part by wt persons” – meant to prohibit a person of 1 race from moving into a block wholly occupied by the other.</a:t>
            </a:r>
          </a:p>
          <a:p>
            <a:r>
              <a:rPr lang="en-US" baseline="0" dirty="0" smtClean="0"/>
              <a:t>-City can exercise its police power to preserve the peace and safety of its citizens </a:t>
            </a:r>
          </a:p>
          <a:p>
            <a:r>
              <a:rPr lang="en-US" baseline="0" dirty="0" smtClean="0"/>
              <a:t>-held invalid bc it infringed on vested property rights of owners on designated blocks- could be used to prohibit them from living in their already-owned property or renting it to persons of one or the other race</a:t>
            </a:r>
          </a:p>
        </p:txBody>
      </p:sp>
      <p:sp>
        <p:nvSpPr>
          <p:cNvPr id="4" name="Slide Number Placeholder 3"/>
          <p:cNvSpPr>
            <a:spLocks noGrp="1"/>
          </p:cNvSpPr>
          <p:nvPr>
            <p:ph type="sldNum" sz="quarter" idx="10"/>
          </p:nvPr>
        </p:nvSpPr>
        <p:spPr/>
        <p:txBody>
          <a:bodyPr/>
          <a:lstStyle/>
          <a:p>
            <a:fld id="{788A3EC1-F05D-4146-9499-03D1CB5406AC}"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Couldn’t find anything in the </a:t>
            </a:r>
            <a:r>
              <a:rPr lang="en-US" dirty="0" err="1" smtClean="0"/>
              <a:t>baltimore</a:t>
            </a:r>
            <a:r>
              <a:rPr lang="en-US" dirty="0" smtClean="0"/>
              <a:t> sun on the </a:t>
            </a:r>
            <a:r>
              <a:rPr lang="en-US" dirty="0" err="1" smtClean="0"/>
              <a:t>gurry</a:t>
            </a:r>
            <a:r>
              <a:rPr lang="en-US" dirty="0" smtClean="0"/>
              <a:t> decision </a:t>
            </a:r>
          </a:p>
          <a:p>
            <a:r>
              <a:rPr lang="en-US" dirty="0" smtClean="0"/>
              <a:t>-ordinance was overturned, and they knew that the city</a:t>
            </a:r>
            <a:r>
              <a:rPr lang="en-US" baseline="0" dirty="0" smtClean="0"/>
              <a:t> would try to come up with a new segregation ordinance </a:t>
            </a:r>
            <a:endParaRPr lang="en-US" dirty="0"/>
          </a:p>
        </p:txBody>
      </p:sp>
      <p:sp>
        <p:nvSpPr>
          <p:cNvPr id="4" name="Slide Number Placeholder 3"/>
          <p:cNvSpPr>
            <a:spLocks noGrp="1"/>
          </p:cNvSpPr>
          <p:nvPr>
            <p:ph type="sldNum" sz="quarter" idx="10"/>
          </p:nvPr>
        </p:nvSpPr>
        <p:spPr/>
        <p:txBody>
          <a:bodyPr/>
          <a:lstStyle/>
          <a:p>
            <a:fld id="{788A3EC1-F05D-4146-9499-03D1CB5406AC}"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-specifically worded to address the constitutional objections that the court of appeals had to ordinance</a:t>
            </a:r>
            <a:r>
              <a:rPr lang="en-US" baseline="0" dirty="0" smtClean="0"/>
              <a:t> 692</a:t>
            </a:r>
          </a:p>
          <a:p>
            <a:r>
              <a:rPr lang="en-US" baseline="0" dirty="0" smtClean="0"/>
              <a:t>-Purpose: to prevent conflict and ill-feeling between the white and colored races in </a:t>
            </a:r>
            <a:r>
              <a:rPr lang="en-US" baseline="0" dirty="0" err="1" smtClean="0"/>
              <a:t>baltimore</a:t>
            </a:r>
            <a:r>
              <a:rPr lang="en-US" baseline="0" dirty="0" smtClean="0"/>
              <a:t> city, and to preserve the public peace and promote the general welfare by making reasonable provisions requiring the use of separate blocks for residences by white and colored people, respectively </a:t>
            </a:r>
          </a:p>
          <a:p>
            <a:r>
              <a:rPr lang="en-US" baseline="0" dirty="0" smtClean="0"/>
              <a:t>-Same block restrictions as the previous ordinance, but added that it is not to be construed to take a right to occupy away from any person who had it before the ordinance was passed </a:t>
            </a:r>
          </a:p>
          <a:p>
            <a:r>
              <a:rPr lang="en-US" baseline="0" dirty="0" smtClean="0"/>
              <a:t>-</a:t>
            </a:r>
          </a:p>
          <a:p>
            <a:r>
              <a:rPr lang="en-US" baseline="0" dirty="0" smtClean="0"/>
              <a:t>-purchase, lease, other contract (if occupying by one of those then ok) </a:t>
            </a:r>
            <a:endParaRPr lang="en-US" dirty="0"/>
          </a:p>
        </p:txBody>
      </p:sp>
      <p:sp>
        <p:nvSpPr>
          <p:cNvPr id="4" name="Slide Number Placeholder 3"/>
          <p:cNvSpPr>
            <a:spLocks noGrp="1"/>
          </p:cNvSpPr>
          <p:nvPr>
            <p:ph type="sldNum" sz="quarter" idx="10"/>
          </p:nvPr>
        </p:nvSpPr>
        <p:spPr/>
        <p:txBody>
          <a:bodyPr/>
          <a:lstStyle/>
          <a:p>
            <a:fld id="{788A3EC1-F05D-4146-9499-03D1CB5406AC}"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-black block- same but reversed</a:t>
            </a:r>
            <a:r>
              <a:rPr lang="en-US" baseline="0" dirty="0" smtClean="0"/>
              <a:t> </a:t>
            </a:r>
          </a:p>
          <a:p>
            <a:r>
              <a:rPr lang="en-US" baseline="0" dirty="0" smtClean="0"/>
              <a:t>-resident definition </a:t>
            </a:r>
          </a:p>
          <a:p>
            <a:r>
              <a:rPr lang="en-US" baseline="0" dirty="0" smtClean="0"/>
              <a:t>-put in that confusing part </a:t>
            </a:r>
          </a:p>
          <a:p>
            <a:r>
              <a:rPr lang="en-US" baseline="0" dirty="0" smtClean="0"/>
              <a:t>-there is an exception for servants in all of these parts </a:t>
            </a:r>
            <a:endParaRPr lang="en-US" dirty="0"/>
          </a:p>
        </p:txBody>
      </p:sp>
      <p:sp>
        <p:nvSpPr>
          <p:cNvPr id="4" name="Slide Number Placeholder 3"/>
          <p:cNvSpPr>
            <a:spLocks noGrp="1"/>
          </p:cNvSpPr>
          <p:nvPr>
            <p:ph type="sldNum" sz="quarter" idx="10"/>
          </p:nvPr>
        </p:nvSpPr>
        <p:spPr/>
        <p:txBody>
          <a:bodyPr/>
          <a:lstStyle/>
          <a:p>
            <a:fld id="{788A3EC1-F05D-4146-9499-03D1CB5406AC}"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9" name="Rectangle 8"/>
          <p:cNvSpPr/>
          <p:nvPr/>
        </p:nvSpPr>
        <p:spPr>
          <a:xfrm>
            <a:off x="646113" y="1447800"/>
            <a:ext cx="7851775" cy="3200400"/>
          </a:xfrm>
          <a:prstGeom prst="rect">
            <a:avLst/>
          </a:prstGeom>
          <a:noFill/>
        </p:spPr>
        <p:style>
          <a:lnRef idx="1">
            <a:schemeClr val="dk1"/>
          </a:lnRef>
          <a:fillRef idx="3">
            <a:schemeClr val="dk1"/>
          </a:fillRef>
          <a:effectRef idx="2">
            <a:schemeClr val="dk1"/>
          </a:effectRef>
          <a:fontRef idx="minor">
            <a:schemeClr val="lt1"/>
          </a:fontRef>
        </p:style>
        <p:txBody>
          <a:bodyPr rtlCol="0" anchor="ctr"/>
          <a:lstStyle/>
          <a:p>
            <a:pPr algn="ctr"/>
            <a:endParaRPr/>
          </a:p>
        </p:txBody>
      </p:sp>
      <p:sp>
        <p:nvSpPr>
          <p:cNvPr id="2" name="Title 1"/>
          <p:cNvSpPr>
            <a:spLocks noGrp="1"/>
          </p:cNvSpPr>
          <p:nvPr>
            <p:ph type="ctrTitle"/>
          </p:nvPr>
        </p:nvSpPr>
        <p:spPr>
          <a:xfrm>
            <a:off x="658813" y="1537447"/>
            <a:ext cx="7826281" cy="1627093"/>
          </a:xfrm>
        </p:spPr>
        <p:txBody>
          <a:bodyPr vert="horz" lIns="91440" tIns="45720" rIns="91440" bIns="45720" rtlCol="0" anchor="b" anchorCtr="0">
            <a:noAutofit/>
          </a:bodyPr>
          <a:lstStyle>
            <a:lvl1pPr algn="ctr" defTabSz="914400" rtl="0" eaLnBrk="1" latinLnBrk="0" hangingPunct="1">
              <a:spcBef>
                <a:spcPct val="0"/>
              </a:spcBef>
              <a:buNone/>
              <a:defRPr sz="5400" kern="1200">
                <a:gradFill>
                  <a:gsLst>
                    <a:gs pos="0">
                      <a:schemeClr val="tx1">
                        <a:lumMod val="85000"/>
                      </a:schemeClr>
                    </a:gs>
                    <a:gs pos="100000">
                      <a:schemeClr val="tx1"/>
                    </a:gs>
                  </a:gsLst>
                  <a:lin ang="16200000" scaled="1"/>
                </a:gra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658813" y="3218329"/>
            <a:ext cx="7826281" cy="860611"/>
          </a:xfrm>
        </p:spPr>
        <p:txBody>
          <a:bodyPr vert="horz" lIns="91440" tIns="45720" rIns="91440" bIns="45720" rtlCol="0">
            <a:normAutofit/>
          </a:bodyPr>
          <a:lstStyle>
            <a:lvl1pPr marL="0" indent="0" algn="ctr" defTabSz="914400" rtl="0" eaLnBrk="1" latinLnBrk="0" hangingPunct="1">
              <a:lnSpc>
                <a:spcPct val="100000"/>
              </a:lnSpc>
              <a:spcBef>
                <a:spcPts val="300"/>
              </a:spcBef>
              <a:buFont typeface="Wingdings 2" pitchFamily="18" charset="2"/>
              <a:buNone/>
              <a:defRPr sz="1800" kern="1200">
                <a:gradFill>
                  <a:gsLst>
                    <a:gs pos="0">
                      <a:schemeClr val="tx1">
                        <a:lumMod val="85000"/>
                      </a:schemeClr>
                    </a:gs>
                    <a:gs pos="100000">
                      <a:schemeClr val="tx1"/>
                    </a:gs>
                  </a:gsLst>
                  <a:lin ang="16200000" scaled="1"/>
                </a:gra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C8066E99-641A-B44F-BAD5-999D85D21E8D}" type="datetimeFigureOut">
              <a:rPr lang="en-US" smtClean="0"/>
              <a:t>3/4/12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3F7804-63C1-5D43-A298-EFA88432790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2856" y="1600200"/>
            <a:ext cx="3931920" cy="566738"/>
          </a:xfrm>
        </p:spPr>
        <p:txBody>
          <a:bodyPr vert="horz" lIns="91440" tIns="45720" rIns="91440" bIns="45720" rtlCol="0" anchor="b" anchorCtr="0">
            <a:normAutofit/>
          </a:bodyPr>
          <a:lstStyle>
            <a:lvl1pPr algn="l" defTabSz="914400" rtl="0" eaLnBrk="1" latinLnBrk="0" hangingPunct="1">
              <a:spcBef>
                <a:spcPct val="0"/>
              </a:spcBef>
              <a:buNone/>
              <a:defRPr sz="2400" b="0" kern="1200">
                <a:solidFill>
                  <a:schemeClr val="tx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21792" y="457200"/>
            <a:ext cx="3474720" cy="510235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562856" y="2240280"/>
            <a:ext cx="3931920" cy="2103120"/>
          </a:xfrm>
        </p:spPr>
        <p:txBody>
          <a:bodyPr vert="horz" lIns="91440" tIns="45720" rIns="91440" bIns="45720" rtlCol="0">
            <a:normAutofit/>
          </a:bodyPr>
          <a:lstStyle>
            <a:lvl1pPr marL="0" indent="0">
              <a:buNone/>
              <a:defRPr sz="1400" b="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C8066E99-641A-B44F-BAD5-999D85D21E8D}" type="datetimeFigureOut">
              <a:rPr lang="en-US" smtClean="0"/>
              <a:t>3/4/12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3F7804-63C1-5D43-A298-EFA88432790E}" type="slidenum">
              <a:rPr lang="en-US" smtClean="0"/>
              <a:t>‹#›</a:t>
            </a:fld>
            <a:endParaRPr lang="en-US"/>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above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82575" y="458788"/>
            <a:ext cx="8577263"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282575" y="4920520"/>
            <a:ext cx="3931920" cy="1353312"/>
          </a:xfrm>
        </p:spPr>
        <p:txBody>
          <a:bodyPr anchor="t" anchorCtr="0">
            <a:normAutofit/>
          </a:bodyPr>
          <a:lstStyle>
            <a:lvl1pPr algn="l">
              <a:defRPr sz="24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C8066E99-641A-B44F-BAD5-999D85D21E8D}" type="datetimeFigureOut">
              <a:rPr lang="en-US" smtClean="0"/>
              <a:t>3/4/12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3F7804-63C1-5D43-A298-EFA88432790E}" type="slidenum">
              <a:rPr lang="en-US" smtClean="0"/>
              <a:t>‹#›</a:t>
            </a:fld>
            <a:endParaRPr lang="en-US"/>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2 Pictures with Caption">
    <p:spTree>
      <p:nvGrpSpPr>
        <p:cNvPr id="1" name=""/>
        <p:cNvGrpSpPr/>
        <p:nvPr/>
      </p:nvGrpSpPr>
      <p:grpSpPr>
        <a:xfrm>
          <a:off x="0" y="0"/>
          <a:ext cx="0" cy="0"/>
          <a:chOff x="0" y="0"/>
          <a:chExt cx="0" cy="0"/>
        </a:xfrm>
      </p:grpSpPr>
      <p:sp>
        <p:nvSpPr>
          <p:cNvPr id="11" name="Picture Placeholder 2"/>
          <p:cNvSpPr>
            <a:spLocks noGrp="1"/>
          </p:cNvSpPr>
          <p:nvPr>
            <p:ph type="pic" idx="14"/>
          </p:nvPr>
        </p:nvSpPr>
        <p:spPr>
          <a:xfrm>
            <a:off x="4745038"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3" name="Picture Placeholder 2"/>
          <p:cNvSpPr>
            <a:spLocks noGrp="1"/>
          </p:cNvSpPr>
          <p:nvPr>
            <p:ph type="pic" idx="1"/>
          </p:nvPr>
        </p:nvSpPr>
        <p:spPr>
          <a:xfrm>
            <a:off x="282575"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282575" y="4920520"/>
            <a:ext cx="3931920" cy="1353312"/>
          </a:xfrm>
        </p:spPr>
        <p:txBody>
          <a:bodyPr anchor="t" anchorCtr="0">
            <a:normAutofit/>
          </a:bodyPr>
          <a:lstStyle>
            <a:lvl1pPr algn="l">
              <a:defRPr sz="24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C8066E99-641A-B44F-BAD5-999D85D21E8D}" type="datetimeFigureOut">
              <a:rPr lang="en-US" smtClean="0"/>
              <a:t>3/4/12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3F7804-63C1-5D43-A298-EFA88432790E}" type="slidenum">
              <a:rPr lang="en-US" smtClean="0"/>
              <a:t>‹#›</a:t>
            </a:fld>
            <a:endParaRPr lang="en-US"/>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Video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2575" y="4920520"/>
            <a:ext cx="3931920" cy="566738"/>
          </a:xfrm>
        </p:spPr>
        <p:txBody>
          <a:bodyPr anchor="b">
            <a:normAutofit/>
          </a:bodyPr>
          <a:lstStyle>
            <a:lvl1pPr algn="l">
              <a:defRPr sz="2400" b="0"/>
            </a:lvl1pPr>
          </a:lstStyle>
          <a:p>
            <a:r>
              <a:rPr lang="en-US" smtClean="0"/>
              <a:t>Click to edit Master title style</a:t>
            </a:r>
            <a:endParaRPr/>
          </a:p>
        </p:txBody>
      </p:sp>
      <p:sp>
        <p:nvSpPr>
          <p:cNvPr id="4" name="Text Placeholder 3"/>
          <p:cNvSpPr>
            <a:spLocks noGrp="1"/>
          </p:cNvSpPr>
          <p:nvPr>
            <p:ph type="body" sz="half" idx="2"/>
          </p:nvPr>
        </p:nvSpPr>
        <p:spPr>
          <a:xfrm>
            <a:off x="282575" y="5563458"/>
            <a:ext cx="3931920" cy="652462"/>
          </a:xfrm>
        </p:spPr>
        <p:txBody>
          <a:bodyPr/>
          <a:lstStyle>
            <a:lvl1pPr marL="0" indent="0" algn="l">
              <a:spcBef>
                <a:spcPts val="300"/>
              </a:spcBef>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066E99-641A-B44F-BAD5-999D85D21E8D}" type="datetimeFigureOut">
              <a:rPr lang="en-US" smtClean="0"/>
              <a:t>3/4/12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3F7804-63C1-5D43-A298-EFA88432790E}" type="slidenum">
              <a:rPr lang="en-US" smtClean="0"/>
              <a:t>‹#›</a:t>
            </a:fld>
            <a:endParaRPr lang="en-US"/>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2" name="Media Placeholder 11"/>
          <p:cNvSpPr>
            <a:spLocks noGrp="1"/>
          </p:cNvSpPr>
          <p:nvPr>
            <p:ph type="media" sz="quarter" idx="14"/>
          </p:nvPr>
        </p:nvSpPr>
        <p:spPr>
          <a:xfrm>
            <a:off x="282575" y="458788"/>
            <a:ext cx="8577263" cy="3849624"/>
          </a:xfrm>
          <a:noFill/>
          <a:ln w="44450">
            <a:solidFill>
              <a:schemeClr val="bg1"/>
            </a:solidFill>
            <a:miter lim="800000"/>
          </a:ln>
          <a:effectLst/>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stStyle>
          <a:p>
            <a:r>
              <a:rPr lang="en-US" smtClean="0"/>
              <a:t>Click icon to add media</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8066E99-641A-B44F-BAD5-999D85D21E8D}" type="datetimeFigureOut">
              <a:rPr lang="en-US" smtClean="0"/>
              <a:t>3/4/12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3F7804-63C1-5D43-A298-EFA88432790E}" type="slidenum">
              <a:rPr lang="en-US" smtClean="0"/>
              <a:t>‹#›</a:t>
            </a:fld>
            <a:endParaRPr lang="en-US"/>
          </a:p>
        </p:txBody>
      </p:sp>
      <p:sp>
        <p:nvSpPr>
          <p:cNvPr id="7" name="Freeform 6"/>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458788"/>
            <a:ext cx="1447800" cy="5792787"/>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41350" y="458788"/>
            <a:ext cx="6521450" cy="57927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8066E99-641A-B44F-BAD5-999D85D21E8D}" type="datetimeFigureOut">
              <a:rPr lang="en-US" smtClean="0"/>
              <a:t>3/4/12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3F7804-63C1-5D43-A298-EFA88432790E}" type="slidenum">
              <a:rPr lang="en-US" smtClean="0"/>
              <a:t>‹#›</a:t>
            </a:fld>
            <a:endParaRPr lang="en-US"/>
          </a:p>
        </p:txBody>
      </p:sp>
      <p:sp>
        <p:nvSpPr>
          <p:cNvPr id="7" name="Freeform 6"/>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8066E99-641A-B44F-BAD5-999D85D21E8D}" type="datetimeFigureOut">
              <a:rPr lang="en-US" smtClean="0"/>
              <a:t>3/4/12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3F7804-63C1-5D43-A298-EFA88432790E}" type="slidenum">
              <a:rPr lang="en-US" smtClean="0"/>
              <a:t>‹#›</a:t>
            </a:fld>
            <a:endParaRPr lang="en-US"/>
          </a:p>
        </p:txBody>
      </p:sp>
      <p:sp>
        <p:nvSpPr>
          <p:cNvPr id="19" name="Freeform 18"/>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20" name="Freeform 1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371725" y="381000"/>
            <a:ext cx="4400550" cy="3048000"/>
          </a:xfrm>
          <a:noFill/>
          <a:ln w="44450">
            <a:solidFill>
              <a:schemeClr val="bg1"/>
            </a:solidFill>
            <a:miter lim="800000"/>
          </a:ln>
        </p:spPr>
        <p:style>
          <a:lnRef idx="1">
            <a:schemeClr val="dk1"/>
          </a:lnRef>
          <a:fillRef idx="3">
            <a:schemeClr val="dk1"/>
          </a:fillRef>
          <a:effectRef idx="2">
            <a:schemeClr val="dk1"/>
          </a:effectRef>
          <a:fontRef idx="none"/>
        </p:style>
        <p:txBody>
          <a:bodyPr>
            <a:normAutofit/>
          </a:bodyPr>
          <a:lstStyle>
            <a:lvl1pPr>
              <a:buNone/>
              <a:defRPr sz="2000"/>
            </a:lvl1pPr>
          </a:lstStyle>
          <a:p>
            <a:r>
              <a:rPr lang="en-US" smtClean="0"/>
              <a:t>Click icon to add picture</a:t>
            </a:r>
            <a:endParaRPr/>
          </a:p>
        </p:txBody>
      </p:sp>
      <p:sp>
        <p:nvSpPr>
          <p:cNvPr id="2" name="Title 1"/>
          <p:cNvSpPr>
            <a:spLocks noGrp="1"/>
          </p:cNvSpPr>
          <p:nvPr>
            <p:ph type="ctrTitle"/>
          </p:nvPr>
        </p:nvSpPr>
        <p:spPr>
          <a:xfrm>
            <a:off x="641350" y="4146363"/>
            <a:ext cx="7856538" cy="1470025"/>
          </a:xfrm>
        </p:spPr>
        <p:txBody>
          <a:bodyPr>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41350" y="5620871"/>
            <a:ext cx="7856538" cy="614081"/>
          </a:xfrm>
        </p:spPr>
        <p:txBody>
          <a:bodyPr>
            <a:normAutofit/>
          </a:bodyPr>
          <a:lstStyle>
            <a:lvl1pPr marL="0" indent="0" algn="ctr">
              <a:lnSpc>
                <a:spcPct val="100000"/>
              </a:lnSpc>
              <a:spcBef>
                <a:spcPts val="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C8066E99-641A-B44F-BAD5-999D85D21E8D}" type="datetimeFigureOut">
              <a:rPr lang="en-US" smtClean="0"/>
              <a:t>3/4/12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3F7804-63C1-5D43-A298-EFA88432790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017059"/>
            <a:ext cx="7772400" cy="1655064"/>
          </a:xfrm>
        </p:spPr>
        <p:txBody>
          <a:bodyPr vert="horz" lIns="91440" tIns="45720" rIns="91440" bIns="45720" rtlCol="0" anchor="b" anchorCtr="0">
            <a:noAutofit/>
          </a:bodyPr>
          <a:lstStyle>
            <a:lvl1pPr algn="ctr" defTabSz="914400" rtl="0" eaLnBrk="1" latinLnBrk="0" hangingPunct="1">
              <a:spcBef>
                <a:spcPct val="0"/>
              </a:spcBef>
              <a:buNone/>
              <a:defRPr sz="5400" b="0"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685800" y="3662979"/>
            <a:ext cx="7772400" cy="1500187"/>
          </a:xfrm>
        </p:spPr>
        <p:txBody>
          <a:bodyPr vert="horz" lIns="91440" tIns="45720" rIns="91440" bIns="45720" rtlCol="0" anchor="t" anchorCtr="0">
            <a:normAutofit/>
          </a:bodyPr>
          <a:lstStyle>
            <a:lvl1pPr marL="0" indent="0" algn="ctr">
              <a:spcBef>
                <a:spcPts val="300"/>
              </a:spcBef>
              <a:buNone/>
              <a:defRPr sz="1800" kern="1200">
                <a:solidFill>
                  <a:schemeClr val="tx1">
                    <a:tint val="7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ctr" defTabSz="914400" rtl="0" eaLnBrk="1" latinLnBrk="0" hangingPunct="1">
              <a:lnSpc>
                <a:spcPts val="2000"/>
              </a:lnSpc>
              <a:spcBef>
                <a:spcPts val="2000"/>
              </a:spcBef>
              <a:buFont typeface="Wingdings 2" pitchFamily="18" charset="2"/>
              <a:buNone/>
            </a:pPr>
            <a:r>
              <a:rPr lang="en-US" smtClean="0"/>
              <a:t>Click to edit Master text styles</a:t>
            </a:r>
          </a:p>
        </p:txBody>
      </p:sp>
      <p:sp>
        <p:nvSpPr>
          <p:cNvPr id="4" name="Date Placeholder 3"/>
          <p:cNvSpPr>
            <a:spLocks noGrp="1"/>
          </p:cNvSpPr>
          <p:nvPr>
            <p:ph type="dt" sz="half" idx="10"/>
          </p:nvPr>
        </p:nvSpPr>
        <p:spPr/>
        <p:txBody>
          <a:bodyPr/>
          <a:lstStyle/>
          <a:p>
            <a:fld id="{C8066E99-641A-B44F-BAD5-999D85D21E8D}" type="datetimeFigureOut">
              <a:rPr lang="en-US" smtClean="0"/>
              <a:t>3/4/12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92582-9FC8-4B1B-8456-B27CC842DEE2}"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41350" y="1600200"/>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49501" y="1600200"/>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C8066E99-641A-B44F-BAD5-999D85D21E8D}" type="datetimeFigureOut">
              <a:rPr lang="en-US" smtClean="0"/>
              <a:t>3/4/12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3F7804-63C1-5D43-A298-EFA88432790E}" type="slidenum">
              <a:rPr lang="en-US" smtClean="0"/>
              <a:t>‹#›</a:t>
            </a:fld>
            <a:endParaRPr lang="en-US"/>
          </a:p>
        </p:txBody>
      </p:sp>
      <p:sp>
        <p:nvSpPr>
          <p:cNvPr id="16" name="Freeform 1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7" name="Freeform 1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41350" y="1532964"/>
            <a:ext cx="3749040" cy="833718"/>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41350" y="2362200"/>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52601" y="1532964"/>
            <a:ext cx="3749040" cy="833718"/>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2601" y="2362200"/>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C8066E99-641A-B44F-BAD5-999D85D21E8D}" type="datetimeFigureOut">
              <a:rPr lang="en-US" smtClean="0"/>
              <a:t>3/4/12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3F7804-63C1-5D43-A298-EFA88432790E}" type="slidenum">
              <a:rPr lang="en-US" smtClean="0"/>
              <a:t>‹#›</a:t>
            </a:fld>
            <a:endParaRPr lang="en-US"/>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C8066E99-641A-B44F-BAD5-999D85D21E8D}" type="datetimeFigureOut">
              <a:rPr lang="en-US" smtClean="0"/>
              <a:t>3/4/12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3F7804-63C1-5D43-A298-EFA88432790E}" type="slidenum">
              <a:rPr lang="en-US" smtClean="0"/>
              <a:t>‹#›</a:t>
            </a:fld>
            <a:endParaRPr lang="en-US"/>
          </a:p>
        </p:txBody>
      </p:sp>
      <p:sp>
        <p:nvSpPr>
          <p:cNvPr id="6" name="Freeform 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7" name="Freeform 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8" name="Freeform 7"/>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2" name="Freeform 11"/>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3" name="Freeform 12"/>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066E99-641A-B44F-BAD5-999D85D21E8D}" type="datetimeFigureOut">
              <a:rPr lang="en-US" smtClean="0"/>
              <a:t>3/4/12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3F7804-63C1-5D43-A298-EFA88432790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4340" y="802910"/>
            <a:ext cx="3474720" cy="1162050"/>
          </a:xfrm>
        </p:spPr>
        <p:txBody>
          <a:bodyPr anchor="b">
            <a:normAutofit/>
          </a:bodyPr>
          <a:lstStyle>
            <a:lvl1pPr algn="ctr">
              <a:defRPr sz="2400" b="0"/>
            </a:lvl1pPr>
          </a:lstStyle>
          <a:p>
            <a:r>
              <a:rPr lang="en-US" smtClean="0"/>
              <a:t>Click to edit Master title style</a:t>
            </a:r>
            <a:endParaRPr/>
          </a:p>
        </p:txBody>
      </p:sp>
      <p:sp>
        <p:nvSpPr>
          <p:cNvPr id="3" name="Content Placeholder 2"/>
          <p:cNvSpPr>
            <a:spLocks noGrp="1"/>
          </p:cNvSpPr>
          <p:nvPr>
            <p:ph idx="1"/>
          </p:nvPr>
        </p:nvSpPr>
        <p:spPr>
          <a:xfrm>
            <a:off x="4562010" y="449705"/>
            <a:ext cx="3931920" cy="5781388"/>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24340" y="2057399"/>
            <a:ext cx="3474720" cy="3733801"/>
          </a:xfrm>
        </p:spPr>
        <p:txBody>
          <a:bodyPr>
            <a:normAutofit/>
          </a:bodyPr>
          <a:lstStyle>
            <a:lvl1pPr marL="0" indent="0" algn="ctr">
              <a:lnSpc>
                <a:spcPct val="110000"/>
              </a:lnSpc>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066E99-641A-B44F-BAD5-999D85D21E8D}" type="datetimeFigureOut">
              <a:rPr lang="en-US" smtClean="0"/>
              <a:t>3/4/12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3F7804-63C1-5D43-A298-EFA88432790E}" type="slidenum">
              <a:rPr lang="en-US" smtClean="0"/>
              <a:t>‹#›</a:t>
            </a:fld>
            <a:endParaRPr lang="en-US"/>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1350" y="107576"/>
            <a:ext cx="7856538" cy="1310062"/>
          </a:xfrm>
          <a:prstGeom prst="rect">
            <a:avLst/>
          </a:prstGeom>
        </p:spPr>
        <p:txBody>
          <a:bodyPr vert="horz" lIns="91440" tIns="45720" rIns="91440" bIns="45720" rtlCol="0" anchor="b" anchorCtr="0">
            <a:normAutofit/>
          </a:bodyPr>
          <a:lstStyle/>
          <a:p>
            <a:r>
              <a:rPr lang="en-US" smtClean="0"/>
              <a:t>Click to edit Master title style</a:t>
            </a:r>
            <a:endParaRPr/>
          </a:p>
        </p:txBody>
      </p:sp>
      <p:sp>
        <p:nvSpPr>
          <p:cNvPr id="3" name="Text Placeholder 2"/>
          <p:cNvSpPr>
            <a:spLocks noGrp="1"/>
          </p:cNvSpPr>
          <p:nvPr>
            <p:ph type="body" idx="1"/>
          </p:nvPr>
        </p:nvSpPr>
        <p:spPr>
          <a:xfrm>
            <a:off x="618565" y="1600200"/>
            <a:ext cx="7878788" cy="463923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3505200" y="6356350"/>
            <a:ext cx="2133600" cy="365125"/>
          </a:xfrm>
          <a:prstGeom prst="rect">
            <a:avLst/>
          </a:prstGeom>
        </p:spPr>
        <p:txBody>
          <a:bodyPr vert="horz" lIns="0" tIns="45720" rIns="0" bIns="45720" rtlCol="0" anchor="ctr"/>
          <a:lstStyle>
            <a:lvl1pPr algn="ctr">
              <a:defRPr sz="1100">
                <a:solidFill>
                  <a:schemeClr val="tx1">
                    <a:lumMod val="75000"/>
                  </a:schemeClr>
                </a:solidFill>
              </a:defRPr>
            </a:lvl1pPr>
          </a:lstStyle>
          <a:p>
            <a:fld id="{C8066E99-641A-B44F-BAD5-999D85D21E8D}" type="datetimeFigureOut">
              <a:rPr lang="en-US" smtClean="0"/>
              <a:t>3/4/12</a:t>
            </a:fld>
            <a:endParaRPr lang="en-US"/>
          </a:p>
        </p:txBody>
      </p:sp>
      <p:sp>
        <p:nvSpPr>
          <p:cNvPr id="5" name="Footer Placeholder 4"/>
          <p:cNvSpPr>
            <a:spLocks noGrp="1"/>
          </p:cNvSpPr>
          <p:nvPr>
            <p:ph type="ftr" sz="quarter" idx="3"/>
          </p:nvPr>
        </p:nvSpPr>
        <p:spPr>
          <a:xfrm>
            <a:off x="280416" y="6356350"/>
            <a:ext cx="2895600" cy="365125"/>
          </a:xfrm>
          <a:prstGeom prst="rect">
            <a:avLst/>
          </a:prstGeom>
        </p:spPr>
        <p:txBody>
          <a:bodyPr vert="horz" lIns="0" tIns="45720" rIns="0" bIns="45720" rtlCol="0" anchor="ctr"/>
          <a:lstStyle>
            <a:lvl1pPr algn="l">
              <a:defRPr sz="110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8077200" y="6356350"/>
            <a:ext cx="762000" cy="365125"/>
          </a:xfrm>
          <a:prstGeom prst="rect">
            <a:avLst/>
          </a:prstGeom>
        </p:spPr>
        <p:txBody>
          <a:bodyPr vert="horz" lIns="0" tIns="45720" rIns="0" bIns="45720" rtlCol="0" anchor="ctr"/>
          <a:lstStyle>
            <a:lvl1pPr algn="r">
              <a:defRPr sz="1100">
                <a:solidFill>
                  <a:schemeClr val="tx1">
                    <a:lumMod val="75000"/>
                  </a:schemeClr>
                </a:solidFill>
              </a:defRPr>
            </a:lvl1pPr>
          </a:lstStyle>
          <a:p>
            <a:fld id="{AB3F7804-63C1-5D43-A298-EFA88432790E}"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Lst>
  <p:txStyles>
    <p:titleStyle>
      <a:lvl1pPr algn="ctr" defTabSz="914400" rtl="0" eaLnBrk="1" latinLnBrk="0" hangingPunct="1">
        <a:spcBef>
          <a:spcPct val="0"/>
        </a:spcBef>
        <a:buNone/>
        <a:defRPr sz="4800" kern="1200">
          <a:solidFill>
            <a:schemeClr val="tx1"/>
          </a:solidFill>
          <a:latin typeface="+mj-lt"/>
          <a:ea typeface="+mj-ea"/>
          <a:cs typeface="+mj-cs"/>
        </a:defRPr>
      </a:lvl1pPr>
    </p:titleStyle>
    <p:bodyStyle>
      <a:lvl1pPr marL="349250" indent="-349250" algn="l" defTabSz="914400" rtl="0" eaLnBrk="1" latinLnBrk="0" hangingPunct="1">
        <a:spcBef>
          <a:spcPts val="2000"/>
        </a:spcBef>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tx1">
            <a:lumMod val="65000"/>
          </a:schemeClr>
        </a:buClr>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tx1">
            <a:lumMod val="65000"/>
          </a:schemeClr>
        </a:buClr>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df"/><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df"/><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df"/><Relationship Id="rId4" Type="http://schemas.openxmlformats.org/officeDocument/2006/relationships/image" Target="../media/image21.png"/><Relationship Id="rId5" Type="http://schemas.openxmlformats.org/officeDocument/2006/relationships/image" Target="../media/image22.pdf"/><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df"/><Relationship Id="rId4" Type="http://schemas.openxmlformats.org/officeDocument/2006/relationships/image" Target="../media/image25.png"/><Relationship Id="rId5" Type="http://schemas.openxmlformats.org/officeDocument/2006/relationships/image" Target="../media/image26.pdf"/><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df"/><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35.pdf"/><Relationship Id="rId4" Type="http://schemas.openxmlformats.org/officeDocument/2006/relationships/image" Target="../media/image36.png"/><Relationship Id="rId5" Type="http://schemas.openxmlformats.org/officeDocument/2006/relationships/image" Target="../media/image37.pdf"/><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2.pd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pdf"/><Relationship Id="rId4" Type="http://schemas.openxmlformats.org/officeDocument/2006/relationships/image" Target="../media/image5.png"/><Relationship Id="rId5" Type="http://schemas.openxmlformats.org/officeDocument/2006/relationships/image" Target="../media/image6.pdf"/><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pdf"/><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Jackson </a:t>
            </a:r>
            <a:r>
              <a:rPr lang="en-US" dirty="0" err="1" smtClean="0"/>
              <a:t>v</a:t>
            </a:r>
            <a:r>
              <a:rPr lang="en-US" dirty="0" smtClean="0"/>
              <a:t>. State</a:t>
            </a:r>
            <a:endParaRPr lang="en-US" dirty="0"/>
          </a:p>
        </p:txBody>
      </p:sp>
      <p:sp>
        <p:nvSpPr>
          <p:cNvPr id="3" name="Subtitle 2"/>
          <p:cNvSpPr>
            <a:spLocks noGrp="1"/>
          </p:cNvSpPr>
          <p:nvPr>
            <p:ph type="subTitle" idx="1"/>
          </p:nvPr>
        </p:nvSpPr>
        <p:spPr/>
        <p:txBody>
          <a:bodyPr/>
          <a:lstStyle/>
          <a:p>
            <a:r>
              <a:rPr lang="en-US" dirty="0" smtClean="0"/>
              <a:t>Court of Appeals of Maryland</a:t>
            </a:r>
          </a:p>
          <a:p>
            <a:r>
              <a:rPr lang="en-US" dirty="0" smtClean="0"/>
              <a:t>February 27, 1918</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Ordinance No. 339</a:t>
            </a:r>
            <a:endParaRPr lang="en-US" dirty="0"/>
          </a:p>
        </p:txBody>
      </p:sp>
      <p:sp>
        <p:nvSpPr>
          <p:cNvPr id="3" name="Content Placeholder 2"/>
          <p:cNvSpPr>
            <a:spLocks noGrp="1"/>
          </p:cNvSpPr>
          <p:nvPr>
            <p:ph idx="1"/>
          </p:nvPr>
        </p:nvSpPr>
        <p:spPr/>
        <p:txBody>
          <a:bodyPr/>
          <a:lstStyle/>
          <a:p>
            <a:r>
              <a:rPr lang="en-US" dirty="0" smtClean="0"/>
              <a:t>Section 3: Penalty </a:t>
            </a:r>
          </a:p>
          <a:p>
            <a:pPr lvl="1"/>
            <a:r>
              <a:rPr lang="en-US" dirty="0" smtClean="0"/>
              <a:t>Guilty of a misdemeanor</a:t>
            </a:r>
          </a:p>
          <a:p>
            <a:pPr lvl="1"/>
            <a:r>
              <a:rPr lang="en-US" dirty="0" smtClean="0"/>
              <a:t>Each day of violation is a separate offense  </a:t>
            </a:r>
          </a:p>
          <a:p>
            <a:pPr lvl="1"/>
            <a:r>
              <a:rPr lang="en-US" dirty="0" smtClean="0"/>
              <a:t>Fine: $5 to $50</a:t>
            </a:r>
          </a:p>
          <a:p>
            <a:pPr lvl="2"/>
            <a:r>
              <a:rPr lang="en-US" dirty="0" smtClean="0"/>
              <a:t>OR 30 days to 12 months in jail  	</a:t>
            </a:r>
          </a:p>
          <a:p>
            <a:pPr lvl="1"/>
            <a:endParaRPr lang="en-US" dirty="0" smtClean="0"/>
          </a:p>
        </p:txBody>
      </p:sp>
      <p:sp>
        <p:nvSpPr>
          <p:cNvPr id="4" name="TextBox 3"/>
          <p:cNvSpPr txBox="1"/>
          <p:nvPr/>
        </p:nvSpPr>
        <p:spPr>
          <a:xfrm>
            <a:off x="5909733" y="5934670"/>
            <a:ext cx="3234267" cy="923330"/>
          </a:xfrm>
          <a:prstGeom prst="rect">
            <a:avLst/>
          </a:prstGeom>
          <a:noFill/>
        </p:spPr>
        <p:txBody>
          <a:bodyPr wrap="square" rtlCol="0">
            <a:spAutoFit/>
          </a:bodyPr>
          <a:lstStyle/>
          <a:p>
            <a:r>
              <a:rPr lang="en-US" dirty="0" smtClean="0"/>
              <a:t>Source: Appellant brief, October 1915 term MD Court of Appeals ; Baltimore Sun 9/16/13</a:t>
            </a:r>
            <a:endParaRPr lang="en-US" dirty="0" smtClean="0"/>
          </a:p>
        </p:txBody>
      </p:sp>
      <p:pic>
        <p:nvPicPr>
          <p:cNvPr id="6" name="Picture 5" descr="9.16.13- new segregation ordinance aims to fix .pdf"/>
          <p:cNvPicPr>
            <a:picLocks noChangeAspect="1"/>
          </p:cNvPicPr>
          <p:nvPr/>
        </p:nvPicPr>
        <mc:AlternateContent>
          <mc:Choice xmlns:ma="http://schemas.microsoft.com/office/mac/drawingml/2008/main" Requires="ma">
            <p:blipFill>
              <a:blip r:embed="rId3"/>
              <a:srcRect r="27416" b="78449"/>
              <a:stretch>
                <a:fillRect/>
              </a:stretch>
            </p:blipFill>
          </mc:Choice>
          <mc:Fallback>
            <p:blipFill>
              <a:blip r:embed="rId4"/>
              <a:srcRect r="27416" b="78449"/>
              <a:stretch>
                <a:fillRect/>
              </a:stretch>
            </p:blipFill>
          </mc:Fallback>
        </mc:AlternateContent>
        <p:spPr>
          <a:xfrm>
            <a:off x="868233" y="3772257"/>
            <a:ext cx="3476007" cy="2891508"/>
          </a:xfrm>
          <a:prstGeom prst="rect">
            <a:avLst/>
          </a:prstGeom>
          <a:solidFill>
            <a:schemeClr val="tx1"/>
          </a:solidFill>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Ordinance No. 355</a:t>
            </a:r>
            <a:endParaRPr lang="en-US" dirty="0"/>
          </a:p>
        </p:txBody>
      </p:sp>
      <p:sp>
        <p:nvSpPr>
          <p:cNvPr id="3" name="Content Placeholder 2"/>
          <p:cNvSpPr>
            <a:spLocks noGrp="1"/>
          </p:cNvSpPr>
          <p:nvPr>
            <p:ph idx="1"/>
          </p:nvPr>
        </p:nvSpPr>
        <p:spPr/>
        <p:txBody>
          <a:bodyPr/>
          <a:lstStyle/>
          <a:p>
            <a:r>
              <a:rPr lang="en-US" dirty="0" smtClean="0"/>
              <a:t>Approved November 8, 1913</a:t>
            </a:r>
          </a:p>
          <a:p>
            <a:endParaRPr lang="en-US" dirty="0" smtClean="0"/>
          </a:p>
          <a:p>
            <a:r>
              <a:rPr lang="en-US" dirty="0" smtClean="0"/>
              <a:t>Supplement to Ordinance 339</a:t>
            </a:r>
          </a:p>
          <a:p>
            <a:endParaRPr lang="en-US" dirty="0" smtClean="0"/>
          </a:p>
          <a:p>
            <a:r>
              <a:rPr lang="en-US" dirty="0" smtClean="0"/>
              <a:t>Designed to give guidance for specific situations not dealt with in Ordinance 339</a:t>
            </a:r>
            <a:endParaRPr lang="en-US" dirty="0"/>
          </a:p>
        </p:txBody>
      </p:sp>
      <p:sp>
        <p:nvSpPr>
          <p:cNvPr id="4" name="TextBox 3"/>
          <p:cNvSpPr txBox="1"/>
          <p:nvPr/>
        </p:nvSpPr>
        <p:spPr>
          <a:xfrm>
            <a:off x="5909733" y="6211669"/>
            <a:ext cx="3234267" cy="646331"/>
          </a:xfrm>
          <a:prstGeom prst="rect">
            <a:avLst/>
          </a:prstGeom>
          <a:noFill/>
        </p:spPr>
        <p:txBody>
          <a:bodyPr wrap="square" rtlCol="0">
            <a:spAutoFit/>
          </a:bodyPr>
          <a:lstStyle/>
          <a:p>
            <a:r>
              <a:rPr lang="en-US" dirty="0" smtClean="0"/>
              <a:t>Source: Appellant brief, October 1915 term MD Court of Appeals </a:t>
            </a:r>
            <a:endParaRPr lang="en-US" dirty="0" smtClean="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“Block” Segregation in Baltimore</a:t>
            </a:r>
            <a:endParaRPr lang="en-US" dirty="0"/>
          </a:p>
        </p:txBody>
      </p:sp>
      <p:pic>
        <p:nvPicPr>
          <p:cNvPr id="4" name="Picture 3"/>
          <p:cNvPicPr>
            <a:picLocks noChangeAspect="1"/>
          </p:cNvPicPr>
          <p:nvPr/>
        </p:nvPicPr>
        <p:blipFill>
          <a:blip r:embed="rId3"/>
          <a:stretch>
            <a:fillRect/>
          </a:stretch>
        </p:blipFill>
        <p:spPr>
          <a:xfrm>
            <a:off x="2525607" y="1417638"/>
            <a:ext cx="4136815" cy="469737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Facts</a:t>
            </a:r>
            <a:endParaRPr lang="en-US" dirty="0"/>
          </a:p>
        </p:txBody>
      </p:sp>
      <p:sp>
        <p:nvSpPr>
          <p:cNvPr id="3" name="Content Placeholder 2"/>
          <p:cNvSpPr>
            <a:spLocks noGrp="1"/>
          </p:cNvSpPr>
          <p:nvPr>
            <p:ph idx="1"/>
          </p:nvPr>
        </p:nvSpPr>
        <p:spPr>
          <a:xfrm>
            <a:off x="457200" y="1600200"/>
            <a:ext cx="8229600" cy="1900661"/>
          </a:xfrm>
        </p:spPr>
        <p:txBody>
          <a:bodyPr>
            <a:normAutofit/>
          </a:bodyPr>
          <a:lstStyle/>
          <a:p>
            <a:r>
              <a:rPr lang="en-US" dirty="0" smtClean="0"/>
              <a:t>Thomas S. Jackson entered into a contract to purchase a house on the corner of Mount and Baker streets</a:t>
            </a:r>
          </a:p>
        </p:txBody>
      </p:sp>
      <p:sp>
        <p:nvSpPr>
          <p:cNvPr id="4" name="TextBox 3"/>
          <p:cNvSpPr txBox="1"/>
          <p:nvPr/>
        </p:nvSpPr>
        <p:spPr>
          <a:xfrm>
            <a:off x="5623941" y="5934670"/>
            <a:ext cx="3520059" cy="923330"/>
          </a:xfrm>
          <a:prstGeom prst="rect">
            <a:avLst/>
          </a:prstGeom>
          <a:noFill/>
        </p:spPr>
        <p:txBody>
          <a:bodyPr wrap="square" rtlCol="0">
            <a:spAutoFit/>
          </a:bodyPr>
          <a:lstStyle/>
          <a:p>
            <a:r>
              <a:rPr lang="en-US" dirty="0" smtClean="0"/>
              <a:t>Sources: Appellant’s brief in the Court of App, October Term 1915;</a:t>
            </a:r>
          </a:p>
          <a:p>
            <a:r>
              <a:rPr lang="en-US" dirty="0" smtClean="0"/>
              <a:t>Criminal Court Transcript of Record</a:t>
            </a:r>
            <a:endParaRPr lang="en-US" dirty="0"/>
          </a:p>
        </p:txBody>
      </p:sp>
      <p:pic>
        <p:nvPicPr>
          <p:cNvPr id="6" name="Picture 5" descr="Screen shot 2012-03-05 at 10.42.25 PM.png"/>
          <p:cNvPicPr>
            <a:picLocks noChangeAspect="1"/>
          </p:cNvPicPr>
          <p:nvPr/>
        </p:nvPicPr>
        <p:blipFill>
          <a:blip r:embed="rId3"/>
          <a:srcRect l="5000" t="26601" r="40850" b="6156"/>
          <a:stretch>
            <a:fillRect/>
          </a:stretch>
        </p:blipFill>
        <p:spPr>
          <a:xfrm>
            <a:off x="641350" y="2789376"/>
            <a:ext cx="4951506" cy="384290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Screen shot 2012-03-06 at 12.40.35 AM.png"/>
          <p:cNvPicPr>
            <a:picLocks noGrp="1" noChangeAspect="1"/>
          </p:cNvPicPr>
          <p:nvPr>
            <p:ph idx="1"/>
          </p:nvPr>
        </p:nvPicPr>
        <p:blipFill>
          <a:blip r:embed="rId2"/>
          <a:srcRect l="30863" t="27987" r="10555" b="6957"/>
          <a:stretch>
            <a:fillRect/>
          </a:stretch>
        </p:blipFill>
        <p:spPr>
          <a:xfrm>
            <a:off x="298824" y="401638"/>
            <a:ext cx="8418504" cy="5843774"/>
          </a:xfrm>
        </p:spPr>
      </p:pic>
      <p:sp>
        <p:nvSpPr>
          <p:cNvPr id="5" name="Rectangle 4"/>
          <p:cNvSpPr/>
          <p:nvPr/>
        </p:nvSpPr>
        <p:spPr>
          <a:xfrm>
            <a:off x="3585882" y="2614706"/>
            <a:ext cx="313765" cy="363070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899647" y="2420471"/>
            <a:ext cx="1120588" cy="19502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lum contrast="100000"/>
            <a:alphaModFix amt="85000"/>
          </a:blip>
          <a:stretch>
            <a:fillRect/>
          </a:stretch>
        </p:blipFill>
        <p:spPr>
          <a:xfrm>
            <a:off x="3899647" y="2614706"/>
            <a:ext cx="859491" cy="952300"/>
          </a:xfrm>
          <a:prstGeom prst="rect">
            <a:avLst/>
          </a:prstGeom>
        </p:spPr>
      </p:pic>
      <p:cxnSp>
        <p:nvCxnSpPr>
          <p:cNvPr id="15" name="Straight Arrow Connector 14"/>
          <p:cNvCxnSpPr/>
          <p:nvPr/>
        </p:nvCxnSpPr>
        <p:spPr>
          <a:xfrm>
            <a:off x="2973294" y="3227294"/>
            <a:ext cx="926353" cy="298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endCxn id="7" idx="0"/>
          </p:cNvCxnSpPr>
          <p:nvPr/>
        </p:nvCxnSpPr>
        <p:spPr>
          <a:xfrm rot="16200000" flipH="1">
            <a:off x="3958431" y="2243744"/>
            <a:ext cx="716384" cy="255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457371" y="1528990"/>
            <a:ext cx="1692966" cy="369332"/>
          </a:xfrm>
          <a:prstGeom prst="rect">
            <a:avLst/>
          </a:prstGeom>
          <a:noFill/>
        </p:spPr>
        <p:txBody>
          <a:bodyPr wrap="none" rtlCol="0">
            <a:spAutoFit/>
          </a:bodyPr>
          <a:lstStyle/>
          <a:p>
            <a:r>
              <a:rPr lang="en-US" dirty="0" smtClean="0">
                <a:solidFill>
                  <a:schemeClr val="bg2"/>
                </a:solidFill>
              </a:rPr>
              <a:t>House Entrance</a:t>
            </a:r>
            <a:endParaRPr lang="en-US" dirty="0">
              <a:solidFill>
                <a:schemeClr val="bg2"/>
              </a:solidFill>
            </a:endParaRPr>
          </a:p>
        </p:txBody>
      </p:sp>
      <p:sp>
        <p:nvSpPr>
          <p:cNvPr id="19" name="TextBox 18"/>
          <p:cNvSpPr txBox="1"/>
          <p:nvPr/>
        </p:nvSpPr>
        <p:spPr>
          <a:xfrm rot="16200000">
            <a:off x="2029665" y="3072510"/>
            <a:ext cx="1517926" cy="369332"/>
          </a:xfrm>
          <a:prstGeom prst="rect">
            <a:avLst/>
          </a:prstGeom>
          <a:noFill/>
        </p:spPr>
        <p:txBody>
          <a:bodyPr wrap="none" rtlCol="0">
            <a:spAutoFit/>
          </a:bodyPr>
          <a:lstStyle/>
          <a:p>
            <a:r>
              <a:rPr lang="en-US" dirty="0" smtClean="0">
                <a:solidFill>
                  <a:schemeClr val="bg2"/>
                </a:solidFill>
              </a:rPr>
              <a:t>House Facade</a:t>
            </a:r>
            <a:endParaRPr lang="en-US" dirty="0">
              <a:solidFill>
                <a:schemeClr val="bg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Jackson- before the decision </a:t>
            </a:r>
            <a:endParaRPr lang="en-US" dirty="0"/>
          </a:p>
        </p:txBody>
      </p:sp>
      <p:sp>
        <p:nvSpPr>
          <p:cNvPr id="3" name="Content Placeholder 2"/>
          <p:cNvSpPr>
            <a:spLocks noGrp="1"/>
          </p:cNvSpPr>
          <p:nvPr>
            <p:ph idx="1"/>
          </p:nvPr>
        </p:nvSpPr>
        <p:spPr>
          <a:xfrm>
            <a:off x="618565" y="1600200"/>
            <a:ext cx="4999317" cy="4639235"/>
          </a:xfrm>
        </p:spPr>
        <p:txBody>
          <a:bodyPr/>
          <a:lstStyle/>
          <a:p>
            <a:r>
              <a:rPr lang="en-US" dirty="0" smtClean="0"/>
              <a:t>Filed for a demurrer to the indictments on the basis that the ordinance violated the 14</a:t>
            </a:r>
            <a:r>
              <a:rPr lang="en-US" baseline="30000" dirty="0" smtClean="0"/>
              <a:t>th</a:t>
            </a:r>
            <a:r>
              <a:rPr lang="en-US" dirty="0" smtClean="0"/>
              <a:t> and 15</a:t>
            </a:r>
            <a:r>
              <a:rPr lang="en-US" baseline="30000" dirty="0" smtClean="0"/>
              <a:t>th</a:t>
            </a:r>
            <a:r>
              <a:rPr lang="en-US" dirty="0" smtClean="0"/>
              <a:t> Amendments </a:t>
            </a:r>
          </a:p>
          <a:p>
            <a:endParaRPr lang="en-US" dirty="0" smtClean="0"/>
          </a:p>
          <a:p>
            <a:r>
              <a:rPr lang="en-US" dirty="0" smtClean="0"/>
              <a:t>Entered special pleas </a:t>
            </a:r>
          </a:p>
          <a:p>
            <a:endParaRPr lang="en-US" dirty="0" smtClean="0"/>
          </a:p>
          <a:p>
            <a:r>
              <a:rPr lang="en-US" dirty="0" smtClean="0"/>
              <a:t>Found guilty, fined $5</a:t>
            </a:r>
          </a:p>
          <a:p>
            <a:endParaRPr lang="en-US" dirty="0"/>
          </a:p>
        </p:txBody>
      </p:sp>
      <p:sp>
        <p:nvSpPr>
          <p:cNvPr id="4" name="TextBox 3"/>
          <p:cNvSpPr txBox="1"/>
          <p:nvPr/>
        </p:nvSpPr>
        <p:spPr>
          <a:xfrm>
            <a:off x="5169647" y="5639270"/>
            <a:ext cx="3974353" cy="1200329"/>
          </a:xfrm>
          <a:prstGeom prst="rect">
            <a:avLst/>
          </a:prstGeom>
          <a:noFill/>
        </p:spPr>
        <p:txBody>
          <a:bodyPr wrap="square" rtlCol="0">
            <a:spAutoFit/>
          </a:bodyPr>
          <a:lstStyle/>
          <a:p>
            <a:r>
              <a:rPr lang="en-US" dirty="0" smtClean="0"/>
              <a:t>Sources: Appellant’s brief in the Court of App, October Term 1915;</a:t>
            </a:r>
          </a:p>
          <a:p>
            <a:r>
              <a:rPr lang="en-US" dirty="0" smtClean="0"/>
              <a:t>Criminal Court Transcript of Record;</a:t>
            </a:r>
          </a:p>
          <a:p>
            <a:r>
              <a:rPr lang="en-US" dirty="0" smtClean="0"/>
              <a:t>The Afro 4/3/15 &amp; 4/24/15</a:t>
            </a:r>
            <a:endParaRPr lang="en-US" dirty="0"/>
          </a:p>
        </p:txBody>
      </p:sp>
      <p:pic>
        <p:nvPicPr>
          <p:cNvPr id="5" name="Picture 4" descr="4.24.15- jackson case to ct of app.pdf"/>
          <p:cNvPicPr>
            <a:picLocks noChangeAspect="1"/>
          </p:cNvPicPr>
          <p:nvPr/>
        </p:nvPicPr>
        <mc:AlternateContent>
          <mc:Choice xmlns:ma="http://schemas.microsoft.com/office/mac/drawingml/2008/main" Requires="ma">
            <p:blipFill>
              <a:blip r:embed="rId3"/>
              <a:srcRect r="38375" b="64924"/>
              <a:stretch>
                <a:fillRect/>
              </a:stretch>
            </p:blipFill>
          </mc:Choice>
          <mc:Fallback>
            <p:blipFill>
              <a:blip r:embed="rId4"/>
              <a:srcRect r="38375" b="64924"/>
              <a:stretch>
                <a:fillRect/>
              </a:stretch>
            </p:blipFill>
          </mc:Fallback>
        </mc:AlternateContent>
        <p:spPr>
          <a:xfrm>
            <a:off x="5961817" y="1600200"/>
            <a:ext cx="2206830" cy="3723469"/>
          </a:xfrm>
          <a:prstGeom prst="rect">
            <a:avLst/>
          </a:prstGeom>
          <a:solidFill>
            <a:schemeClr val="tx1"/>
          </a:solidFill>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Lawyers </a:t>
            </a:r>
            <a:endParaRPr lang="en-US" dirty="0"/>
          </a:p>
        </p:txBody>
      </p:sp>
      <p:sp>
        <p:nvSpPr>
          <p:cNvPr id="3" name="Content Placeholder 2"/>
          <p:cNvSpPr>
            <a:spLocks noGrp="1"/>
          </p:cNvSpPr>
          <p:nvPr>
            <p:ph idx="1"/>
          </p:nvPr>
        </p:nvSpPr>
        <p:spPr>
          <a:xfrm>
            <a:off x="245172" y="1600200"/>
            <a:ext cx="4118062" cy="4525963"/>
          </a:xfrm>
        </p:spPr>
        <p:txBody>
          <a:bodyPr/>
          <a:lstStyle/>
          <a:p>
            <a:r>
              <a:rPr lang="en-US" dirty="0" smtClean="0"/>
              <a:t>for Jackson</a:t>
            </a:r>
          </a:p>
          <a:p>
            <a:pPr lvl="1"/>
            <a:r>
              <a:rPr lang="en-US" dirty="0" smtClean="0"/>
              <a:t>W. </a:t>
            </a:r>
            <a:r>
              <a:rPr lang="en-US" dirty="0" err="1" smtClean="0"/>
              <a:t>Ashbie</a:t>
            </a:r>
            <a:r>
              <a:rPr lang="en-US" dirty="0" smtClean="0"/>
              <a:t> Hawkins </a:t>
            </a:r>
          </a:p>
          <a:p>
            <a:pPr lvl="1"/>
            <a:r>
              <a:rPr lang="en-US" dirty="0" smtClean="0"/>
              <a:t>Cornelius C. Fitzgerald</a:t>
            </a:r>
          </a:p>
          <a:p>
            <a:pPr lvl="1"/>
            <a:r>
              <a:rPr lang="en-US" dirty="0" smtClean="0"/>
              <a:t>William C. </a:t>
            </a:r>
            <a:r>
              <a:rPr lang="en-US" dirty="0" err="1" smtClean="0"/>
              <a:t>McCard</a:t>
            </a:r>
            <a:endParaRPr lang="en-US" dirty="0" smtClean="0"/>
          </a:p>
          <a:p>
            <a:r>
              <a:rPr lang="en-US" dirty="0" smtClean="0"/>
              <a:t>for Maryland</a:t>
            </a:r>
          </a:p>
          <a:p>
            <a:pPr lvl="1"/>
            <a:r>
              <a:rPr lang="en-US" dirty="0" smtClean="0"/>
              <a:t>W. F. </a:t>
            </a:r>
            <a:r>
              <a:rPr lang="en-US" dirty="0" err="1" smtClean="0"/>
              <a:t>Broening</a:t>
            </a:r>
            <a:endParaRPr lang="en-US" dirty="0" smtClean="0"/>
          </a:p>
          <a:p>
            <a:pPr lvl="1"/>
            <a:r>
              <a:rPr lang="en-US" dirty="0" smtClean="0"/>
              <a:t>Horton S. Smith</a:t>
            </a:r>
          </a:p>
          <a:p>
            <a:pPr lvl="1"/>
            <a:r>
              <a:rPr lang="en-US" dirty="0" smtClean="0"/>
              <a:t>Edgar Allan Poe</a:t>
            </a:r>
          </a:p>
        </p:txBody>
      </p:sp>
      <p:sp>
        <p:nvSpPr>
          <p:cNvPr id="6" name="Rectangle 5"/>
          <p:cNvSpPr/>
          <p:nvPr/>
        </p:nvSpPr>
        <p:spPr>
          <a:xfrm>
            <a:off x="5921197" y="6211669"/>
            <a:ext cx="3222803" cy="646331"/>
          </a:xfrm>
          <a:prstGeom prst="rect">
            <a:avLst/>
          </a:prstGeom>
        </p:spPr>
        <p:txBody>
          <a:bodyPr wrap="square">
            <a:spAutoFit/>
          </a:bodyPr>
          <a:lstStyle/>
          <a:p>
            <a:r>
              <a:rPr lang="en-US" dirty="0" smtClean="0"/>
              <a:t>Source: Appellant brief, October 1915 term MD Court of Appeals </a:t>
            </a:r>
            <a:endParaRPr lang="en-US" dirty="0" smtClean="0"/>
          </a:p>
        </p:txBody>
      </p:sp>
      <p:pic>
        <p:nvPicPr>
          <p:cNvPr id="7" name="Picture 6"/>
          <p:cNvPicPr>
            <a:picLocks noChangeAspect="1"/>
          </p:cNvPicPr>
          <p:nvPr/>
        </p:nvPicPr>
        <p:blipFill>
          <a:blip r:embed="rId3"/>
          <a:stretch>
            <a:fillRect/>
          </a:stretch>
        </p:blipFill>
        <p:spPr>
          <a:xfrm>
            <a:off x="4978401" y="1600200"/>
            <a:ext cx="2935080" cy="3898153"/>
          </a:xfrm>
          <a:prstGeom prst="rect">
            <a:avLst/>
          </a:prstGeom>
        </p:spPr>
      </p:pic>
      <p:sp>
        <p:nvSpPr>
          <p:cNvPr id="8" name="TextBox 7"/>
          <p:cNvSpPr txBox="1"/>
          <p:nvPr/>
        </p:nvSpPr>
        <p:spPr>
          <a:xfrm>
            <a:off x="5562808" y="5612510"/>
            <a:ext cx="2935080" cy="369332"/>
          </a:xfrm>
          <a:prstGeom prst="rect">
            <a:avLst/>
          </a:prstGeom>
          <a:noFill/>
        </p:spPr>
        <p:txBody>
          <a:bodyPr wrap="square" rtlCol="0">
            <a:spAutoFit/>
          </a:bodyPr>
          <a:lstStyle/>
          <a:p>
            <a:r>
              <a:rPr lang="en-US" dirty="0" smtClean="0"/>
              <a:t>W. </a:t>
            </a:r>
            <a:r>
              <a:rPr lang="en-US" dirty="0" err="1" smtClean="0"/>
              <a:t>Ashbie</a:t>
            </a:r>
            <a:r>
              <a:rPr lang="en-US" dirty="0" smtClean="0"/>
              <a:t> Hawkins </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Segregation Ordinance Coverage: The Baltimore Afro-American</a:t>
            </a:r>
            <a:endParaRPr lang="en-US" dirty="0"/>
          </a:p>
        </p:txBody>
      </p:sp>
      <p:pic>
        <p:nvPicPr>
          <p:cNvPr id="4" name="Content Placeholder 3" descr="6.22.16- naacp lawyers will handle buchanan case in usc.pdf"/>
          <p:cNvPicPr>
            <a:picLocks noGrp="1" noChangeAspect="1"/>
          </p:cNvPicPr>
          <p:nvPr>
            <p:ph idx="1"/>
          </p:nvPr>
        </p:nvPicPr>
        <mc:AlternateContent>
          <mc:Choice xmlns:ma="http://schemas.microsoft.com/office/mac/drawingml/2008/main" Requires="ma">
            <p:blipFill>
              <a:blip r:embed="rId3"/>
              <a:srcRect l="-3819" r="37755"/>
              <a:stretch>
                <a:fillRect/>
              </a:stretch>
            </p:blipFill>
          </mc:Choice>
          <mc:Fallback>
            <p:blipFill>
              <a:blip r:embed="rId4"/>
              <a:srcRect l="-3819" r="37755"/>
              <a:stretch>
                <a:fillRect/>
              </a:stretch>
            </p:blipFill>
          </mc:Fallback>
        </mc:AlternateContent>
        <p:spPr>
          <a:xfrm>
            <a:off x="5856940" y="1572434"/>
            <a:ext cx="1284942" cy="4639235"/>
          </a:xfrm>
          <a:solidFill>
            <a:schemeClr val="tx1"/>
          </a:solidFill>
        </p:spPr>
      </p:pic>
      <p:sp>
        <p:nvSpPr>
          <p:cNvPr id="5" name="TextBox 4"/>
          <p:cNvSpPr txBox="1"/>
          <p:nvPr/>
        </p:nvSpPr>
        <p:spPr>
          <a:xfrm>
            <a:off x="7320401" y="6211669"/>
            <a:ext cx="1823599" cy="646331"/>
          </a:xfrm>
          <a:prstGeom prst="rect">
            <a:avLst/>
          </a:prstGeom>
          <a:noFill/>
        </p:spPr>
        <p:txBody>
          <a:bodyPr wrap="none" rtlCol="0">
            <a:spAutoFit/>
          </a:bodyPr>
          <a:lstStyle/>
          <a:p>
            <a:r>
              <a:rPr lang="en-US" dirty="0" smtClean="0"/>
              <a:t>Source: Afro </a:t>
            </a:r>
          </a:p>
          <a:p>
            <a:r>
              <a:rPr lang="en-US" dirty="0" smtClean="0"/>
              <a:t>2/19/16 &amp; 6/22/16</a:t>
            </a:r>
            <a:endParaRPr lang="en-US" dirty="0"/>
          </a:p>
        </p:txBody>
      </p:sp>
      <p:pic>
        <p:nvPicPr>
          <p:cNvPr id="6" name="Picture 5" descr="2.19.16- law is viciously obnoxious.pdf"/>
          <p:cNvPicPr>
            <a:picLocks noChangeAspect="1"/>
          </p:cNvPicPr>
          <p:nvPr/>
        </p:nvPicPr>
        <mc:AlternateContent>
          <mc:Choice xmlns:ma="http://schemas.microsoft.com/office/mac/drawingml/2008/main" Requires="ma">
            <p:blipFill>
              <a:blip r:embed="rId5"/>
              <a:srcRect r="46715" b="71895"/>
              <a:stretch>
                <a:fillRect/>
              </a:stretch>
            </p:blipFill>
          </mc:Choice>
          <mc:Fallback>
            <p:blipFill>
              <a:blip r:embed="rId6"/>
              <a:srcRect r="46715" b="71895"/>
              <a:stretch>
                <a:fillRect/>
              </a:stretch>
            </p:blipFill>
          </mc:Fallback>
        </mc:AlternateContent>
        <p:spPr>
          <a:xfrm>
            <a:off x="942969" y="1572434"/>
            <a:ext cx="2425691" cy="4822390"/>
          </a:xfrm>
          <a:prstGeom prst="rect">
            <a:avLst/>
          </a:prstGeom>
          <a:solidFill>
            <a:schemeClr val="tx1"/>
          </a:solidFill>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Segregation Ordinance Coverage: The Baltimore</a:t>
            </a:r>
            <a:r>
              <a:rPr lang="en-US" dirty="0" smtClean="0"/>
              <a:t> Sun</a:t>
            </a:r>
            <a:endParaRPr lang="en-US" dirty="0"/>
          </a:p>
        </p:txBody>
      </p:sp>
      <p:pic>
        <p:nvPicPr>
          <p:cNvPr id="4" name="Content Placeholder 3" descr="9.28.10- many favor segregation.pdf"/>
          <p:cNvPicPr>
            <a:picLocks noGrp="1" noChangeAspect="1"/>
          </p:cNvPicPr>
          <p:nvPr>
            <p:ph idx="1"/>
          </p:nvPr>
        </p:nvPicPr>
        <mc:AlternateContent>
          <mc:Choice xmlns:ma="http://schemas.microsoft.com/office/mac/drawingml/2008/main" Requires="ma">
            <p:blipFill>
              <a:blip r:embed="rId3"/>
              <a:srcRect l="15124" t="76827" r="73303" b="12434"/>
              <a:stretch>
                <a:fillRect/>
              </a:stretch>
            </p:blipFill>
          </mc:Choice>
          <mc:Fallback>
            <p:blipFill>
              <a:blip r:embed="rId4"/>
              <a:srcRect l="15124" t="76827" r="73303" b="12434"/>
              <a:stretch>
                <a:fillRect/>
              </a:stretch>
            </p:blipFill>
          </mc:Fallback>
        </mc:AlternateContent>
        <p:spPr>
          <a:xfrm>
            <a:off x="641350" y="1807882"/>
            <a:ext cx="3038214" cy="4108823"/>
          </a:xfrm>
          <a:solidFill>
            <a:schemeClr val="tx1"/>
          </a:solidFill>
        </p:spPr>
      </p:pic>
      <p:sp>
        <p:nvSpPr>
          <p:cNvPr id="5" name="TextBox 4"/>
          <p:cNvSpPr txBox="1"/>
          <p:nvPr/>
        </p:nvSpPr>
        <p:spPr>
          <a:xfrm>
            <a:off x="6439677" y="6211669"/>
            <a:ext cx="2704323" cy="646331"/>
          </a:xfrm>
          <a:prstGeom prst="rect">
            <a:avLst/>
          </a:prstGeom>
          <a:noFill/>
        </p:spPr>
        <p:txBody>
          <a:bodyPr wrap="none" rtlCol="0">
            <a:spAutoFit/>
          </a:bodyPr>
          <a:lstStyle/>
          <a:p>
            <a:r>
              <a:rPr lang="en-US" dirty="0" smtClean="0"/>
              <a:t>Source: The Baltimore Sun </a:t>
            </a:r>
          </a:p>
          <a:p>
            <a:r>
              <a:rPr lang="en-US" dirty="0" smtClean="0"/>
              <a:t>9/28/10 &amp; 6/25/13</a:t>
            </a:r>
            <a:endParaRPr lang="en-US" dirty="0"/>
          </a:p>
        </p:txBody>
      </p:sp>
      <p:pic>
        <p:nvPicPr>
          <p:cNvPr id="7" name="Picture 6" descr="6.25.13- segregation argued, say beneficial for both races.pdf"/>
          <p:cNvPicPr>
            <a:picLocks noChangeAspect="1"/>
          </p:cNvPicPr>
          <p:nvPr/>
        </p:nvPicPr>
        <mc:AlternateContent>
          <mc:Choice xmlns:ma="http://schemas.microsoft.com/office/mac/drawingml/2008/main" Requires="ma">
            <p:blipFill>
              <a:blip r:embed="rId5"/>
              <a:srcRect r="33539" b="73682"/>
              <a:stretch>
                <a:fillRect/>
              </a:stretch>
            </p:blipFill>
          </mc:Choice>
          <mc:Fallback>
            <p:blipFill>
              <a:blip r:embed="rId6"/>
              <a:srcRect r="33539" b="73682"/>
              <a:stretch>
                <a:fillRect/>
              </a:stretch>
            </p:blipFill>
          </mc:Fallback>
        </mc:AlternateContent>
        <p:spPr>
          <a:xfrm>
            <a:off x="5115328" y="1807882"/>
            <a:ext cx="2295495" cy="4040022"/>
          </a:xfrm>
          <a:prstGeom prst="rect">
            <a:avLst/>
          </a:prstGeom>
          <a:solidFill>
            <a:schemeClr val="tx1"/>
          </a:solidFill>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Jackson- Court of Appeals Arguments </a:t>
            </a:r>
            <a:endParaRPr lang="en-US" dirty="0"/>
          </a:p>
        </p:txBody>
      </p:sp>
      <p:sp>
        <p:nvSpPr>
          <p:cNvPr id="3" name="Content Placeholder 2"/>
          <p:cNvSpPr>
            <a:spLocks noGrp="1"/>
          </p:cNvSpPr>
          <p:nvPr>
            <p:ph idx="1"/>
          </p:nvPr>
        </p:nvSpPr>
        <p:spPr>
          <a:xfrm>
            <a:off x="618565" y="1600200"/>
            <a:ext cx="4312023" cy="4639235"/>
          </a:xfrm>
        </p:spPr>
        <p:txBody>
          <a:bodyPr>
            <a:normAutofit/>
          </a:bodyPr>
          <a:lstStyle/>
          <a:p>
            <a:r>
              <a:rPr lang="en-US" dirty="0" smtClean="0"/>
              <a:t>Appellant (Jackson)</a:t>
            </a:r>
          </a:p>
          <a:p>
            <a:pPr lvl="1"/>
            <a:r>
              <a:rPr lang="en-US" dirty="0" smtClean="0"/>
              <a:t>No notice of which blocks are white and which are black</a:t>
            </a:r>
          </a:p>
          <a:p>
            <a:pPr lvl="1"/>
            <a:r>
              <a:rPr lang="en-US" dirty="0" smtClean="0"/>
              <a:t>Drives up cost of housing for blacks</a:t>
            </a:r>
          </a:p>
          <a:p>
            <a:pPr lvl="1"/>
            <a:r>
              <a:rPr lang="en-US" dirty="0" smtClean="0"/>
              <a:t>Decreases value of housing owned by whites</a:t>
            </a:r>
          </a:p>
          <a:p>
            <a:pPr lvl="1"/>
            <a:r>
              <a:rPr lang="en-US" dirty="0" smtClean="0"/>
              <a:t>Improper use of police power </a:t>
            </a:r>
          </a:p>
          <a:p>
            <a:pPr lvl="1"/>
            <a:r>
              <a:rPr lang="en-US" dirty="0" smtClean="0"/>
              <a:t>Violation of 14</a:t>
            </a:r>
            <a:r>
              <a:rPr lang="en-US" baseline="30000" dirty="0" smtClean="0"/>
              <a:t>th</a:t>
            </a:r>
            <a:r>
              <a:rPr lang="en-US" dirty="0" smtClean="0"/>
              <a:t> Amendment	</a:t>
            </a:r>
          </a:p>
          <a:p>
            <a:pPr lvl="1"/>
            <a:endParaRPr lang="en-US" dirty="0" smtClean="0"/>
          </a:p>
          <a:p>
            <a:pPr lvl="1"/>
            <a:endParaRPr lang="en-US" dirty="0" smtClean="0"/>
          </a:p>
        </p:txBody>
      </p:sp>
      <p:sp>
        <p:nvSpPr>
          <p:cNvPr id="5" name="Rectangle 4"/>
          <p:cNvSpPr/>
          <p:nvPr/>
        </p:nvSpPr>
        <p:spPr>
          <a:xfrm>
            <a:off x="5122065" y="6211669"/>
            <a:ext cx="4021935" cy="646331"/>
          </a:xfrm>
          <a:prstGeom prst="rect">
            <a:avLst/>
          </a:prstGeom>
        </p:spPr>
        <p:txBody>
          <a:bodyPr wrap="square">
            <a:spAutoFit/>
          </a:bodyPr>
          <a:lstStyle/>
          <a:p>
            <a:r>
              <a:rPr lang="en-US" dirty="0" smtClean="0"/>
              <a:t>Source: Appellant brief, October 1915 term MD Court of Appeals </a:t>
            </a:r>
            <a:endParaRPr lang="en-US" dirty="0" smtClean="0"/>
          </a:p>
        </p:txBody>
      </p:sp>
      <p:pic>
        <p:nvPicPr>
          <p:cNvPr id="7" name="Picture 6"/>
          <p:cNvPicPr>
            <a:picLocks noChangeAspect="1"/>
          </p:cNvPicPr>
          <p:nvPr/>
        </p:nvPicPr>
        <p:blipFill>
          <a:blip r:embed="rId3"/>
          <a:stretch>
            <a:fillRect/>
          </a:stretch>
        </p:blipFill>
        <p:spPr>
          <a:xfrm>
            <a:off x="5122065" y="1600200"/>
            <a:ext cx="3375823" cy="457002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Ordinance No. 654</a:t>
            </a:r>
            <a:endParaRPr lang="en-US" dirty="0"/>
          </a:p>
        </p:txBody>
      </p:sp>
      <p:sp>
        <p:nvSpPr>
          <p:cNvPr id="3" name="Content Placeholder 2"/>
          <p:cNvSpPr>
            <a:spLocks noGrp="1"/>
          </p:cNvSpPr>
          <p:nvPr>
            <p:ph idx="1"/>
          </p:nvPr>
        </p:nvSpPr>
        <p:spPr/>
        <p:txBody>
          <a:bodyPr/>
          <a:lstStyle/>
          <a:p>
            <a:r>
              <a:rPr lang="en-US" dirty="0" smtClean="0"/>
              <a:t>Approved by Mayor </a:t>
            </a:r>
            <a:r>
              <a:rPr lang="en-US" dirty="0" err="1" smtClean="0"/>
              <a:t>Mahool</a:t>
            </a:r>
            <a:r>
              <a:rPr lang="en-US" dirty="0" smtClean="0"/>
              <a:t> April 7, 1911</a:t>
            </a:r>
          </a:p>
          <a:p>
            <a:endParaRPr lang="en-US" dirty="0" smtClean="0"/>
          </a:p>
          <a:p>
            <a:r>
              <a:rPr lang="en-US" dirty="0" smtClean="0"/>
              <a:t>First law in the nation to segregate housing by race</a:t>
            </a:r>
          </a:p>
          <a:p>
            <a:endParaRPr lang="en-US" dirty="0" smtClean="0"/>
          </a:p>
        </p:txBody>
      </p:sp>
      <p:sp>
        <p:nvSpPr>
          <p:cNvPr id="4" name="TextBox 3"/>
          <p:cNvSpPr txBox="1"/>
          <p:nvPr/>
        </p:nvSpPr>
        <p:spPr>
          <a:xfrm>
            <a:off x="5909733" y="5934670"/>
            <a:ext cx="3234267" cy="923330"/>
          </a:xfrm>
          <a:prstGeom prst="rect">
            <a:avLst/>
          </a:prstGeom>
          <a:noFill/>
        </p:spPr>
        <p:txBody>
          <a:bodyPr wrap="square" rtlCol="0">
            <a:spAutoFit/>
          </a:bodyPr>
          <a:lstStyle/>
          <a:p>
            <a:r>
              <a:rPr lang="en-US" dirty="0" smtClean="0"/>
              <a:t>Source: Appellant brief, October 1915 term MD Court of Appeals </a:t>
            </a:r>
            <a:endParaRPr lang="en-US"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Jackson- Court of Appeals Arguments</a:t>
            </a:r>
            <a:endParaRPr lang="en-US" dirty="0"/>
          </a:p>
        </p:txBody>
      </p:sp>
      <p:sp>
        <p:nvSpPr>
          <p:cNvPr id="3" name="Content Placeholder 2"/>
          <p:cNvSpPr>
            <a:spLocks noGrp="1"/>
          </p:cNvSpPr>
          <p:nvPr>
            <p:ph idx="1"/>
          </p:nvPr>
        </p:nvSpPr>
        <p:spPr>
          <a:xfrm>
            <a:off x="618565" y="1600200"/>
            <a:ext cx="4506259" cy="4639235"/>
          </a:xfrm>
        </p:spPr>
        <p:txBody>
          <a:bodyPr/>
          <a:lstStyle/>
          <a:p>
            <a:r>
              <a:rPr lang="en-US" dirty="0" smtClean="0"/>
              <a:t>Maryland</a:t>
            </a:r>
          </a:p>
          <a:p>
            <a:pPr lvl="1"/>
            <a:r>
              <a:rPr lang="en-US" dirty="0" smtClean="0"/>
              <a:t>The new ordinances fix the problems with the </a:t>
            </a:r>
            <a:r>
              <a:rPr lang="en-US" i="1" dirty="0" err="1" smtClean="0"/>
              <a:t>Gurry</a:t>
            </a:r>
            <a:r>
              <a:rPr lang="en-US" dirty="0" smtClean="0"/>
              <a:t> ordinance </a:t>
            </a:r>
          </a:p>
          <a:p>
            <a:pPr lvl="2"/>
            <a:r>
              <a:rPr lang="en-US" dirty="0" smtClean="0"/>
              <a:t>Jackson did not have a vested property interest when the ordinance was passed</a:t>
            </a:r>
          </a:p>
          <a:p>
            <a:pPr lvl="1"/>
            <a:r>
              <a:rPr lang="en-US" dirty="0" smtClean="0"/>
              <a:t>The state doesn’t have to give as to whether a block is black or white </a:t>
            </a:r>
          </a:p>
          <a:p>
            <a:pPr lvl="1"/>
            <a:endParaRPr lang="en-US" dirty="0"/>
          </a:p>
        </p:txBody>
      </p:sp>
      <p:sp>
        <p:nvSpPr>
          <p:cNvPr id="4" name="Rectangle 3"/>
          <p:cNvSpPr/>
          <p:nvPr/>
        </p:nvSpPr>
        <p:spPr>
          <a:xfrm>
            <a:off x="5393569" y="6126163"/>
            <a:ext cx="3750431" cy="646331"/>
          </a:xfrm>
          <a:prstGeom prst="rect">
            <a:avLst/>
          </a:prstGeom>
        </p:spPr>
        <p:txBody>
          <a:bodyPr wrap="square">
            <a:spAutoFit/>
          </a:bodyPr>
          <a:lstStyle/>
          <a:p>
            <a:r>
              <a:rPr lang="en-US" dirty="0" smtClean="0"/>
              <a:t>Source: Appellee brief, October 1915 term MD Court of Appeals </a:t>
            </a:r>
            <a:endParaRPr lang="en-US" dirty="0" smtClean="0"/>
          </a:p>
        </p:txBody>
      </p:sp>
      <p:pic>
        <p:nvPicPr>
          <p:cNvPr id="5" name="Picture 4"/>
          <p:cNvPicPr>
            <a:picLocks noChangeAspect="1"/>
          </p:cNvPicPr>
          <p:nvPr/>
        </p:nvPicPr>
        <p:blipFill>
          <a:blip r:embed="rId3"/>
          <a:stretch>
            <a:fillRect/>
          </a:stretch>
        </p:blipFill>
        <p:spPr>
          <a:xfrm>
            <a:off x="5393569" y="1675346"/>
            <a:ext cx="3104319" cy="445081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Buchannan </a:t>
            </a:r>
            <a:r>
              <a:rPr lang="en-US" i="1" dirty="0" err="1" smtClean="0"/>
              <a:t>v</a:t>
            </a:r>
            <a:r>
              <a:rPr lang="en-US" i="1" dirty="0" smtClean="0"/>
              <a:t>. </a:t>
            </a:r>
            <a:r>
              <a:rPr lang="en-US" i="1" dirty="0" err="1" smtClean="0"/>
              <a:t>Warley</a:t>
            </a:r>
            <a:endParaRPr lang="en-US" i="1" dirty="0"/>
          </a:p>
        </p:txBody>
      </p:sp>
      <p:sp>
        <p:nvSpPr>
          <p:cNvPr id="3" name="Content Placeholder 2"/>
          <p:cNvSpPr>
            <a:spLocks noGrp="1"/>
          </p:cNvSpPr>
          <p:nvPr>
            <p:ph idx="1"/>
          </p:nvPr>
        </p:nvSpPr>
        <p:spPr/>
        <p:txBody>
          <a:bodyPr>
            <a:normAutofit lnSpcReduction="10000"/>
          </a:bodyPr>
          <a:lstStyle/>
          <a:p>
            <a:r>
              <a:rPr lang="en-US" dirty="0" smtClean="0"/>
              <a:t>Louisville, Kentucky </a:t>
            </a:r>
          </a:p>
          <a:p>
            <a:pPr lvl="1"/>
            <a:r>
              <a:rPr lang="en-US" dirty="0" smtClean="0"/>
              <a:t>“An ordinance to prevent conflict and ill-feeling between the white and colored races in the City of Louisville, and to preserve the public peace and promote the general welfare by making reasonable provisions requiring, as far as practicable, the use of separate blocks for residences, places of abode and places of assembly by white and colored people respectively.” </a:t>
            </a:r>
          </a:p>
          <a:p>
            <a:pPr>
              <a:buNone/>
            </a:pPr>
            <a:r>
              <a:rPr lang="en-US" dirty="0" smtClean="0"/>
              <a:t>White seller sued black buyer</a:t>
            </a:r>
          </a:p>
          <a:p>
            <a:pPr lvl="1"/>
            <a:r>
              <a:rPr lang="en-US" dirty="0" smtClean="0"/>
              <a:t>Buyer defense: ordinance prevented a black person from buying the lot in question</a:t>
            </a:r>
          </a:p>
          <a:p>
            <a:pPr lvl="1"/>
            <a:r>
              <a:rPr lang="en-US" dirty="0" smtClean="0"/>
              <a:t>Seller: The ordinance is unconstitutional, therefore no bar to buyer’s performance </a:t>
            </a:r>
          </a:p>
          <a:p>
            <a:endParaRPr lang="en-US" dirty="0"/>
          </a:p>
        </p:txBody>
      </p:sp>
      <p:sp>
        <p:nvSpPr>
          <p:cNvPr id="4" name="Rectangle 3"/>
          <p:cNvSpPr/>
          <p:nvPr/>
        </p:nvSpPr>
        <p:spPr>
          <a:xfrm>
            <a:off x="4940587" y="6211669"/>
            <a:ext cx="4203413" cy="646331"/>
          </a:xfrm>
          <a:prstGeom prst="rect">
            <a:avLst/>
          </a:prstGeom>
        </p:spPr>
        <p:txBody>
          <a:bodyPr wrap="square">
            <a:spAutoFit/>
          </a:bodyPr>
          <a:lstStyle/>
          <a:p>
            <a:r>
              <a:rPr lang="en-US" dirty="0" smtClean="0"/>
              <a:t>Sources: </a:t>
            </a:r>
            <a:r>
              <a:rPr lang="en-US" i="1" dirty="0" smtClean="0"/>
              <a:t>Buchanan </a:t>
            </a:r>
            <a:r>
              <a:rPr lang="en-US" i="1" dirty="0" err="1" smtClean="0"/>
              <a:t>v</a:t>
            </a:r>
            <a:r>
              <a:rPr lang="en-US" i="1" dirty="0" smtClean="0"/>
              <a:t>. </a:t>
            </a:r>
            <a:r>
              <a:rPr lang="en-US" i="1" dirty="0" err="1" smtClean="0"/>
              <a:t>Warley</a:t>
            </a:r>
            <a:r>
              <a:rPr lang="en-US" i="1" dirty="0" smtClean="0"/>
              <a:t>, </a:t>
            </a:r>
            <a:r>
              <a:rPr lang="en-US" dirty="0" smtClean="0"/>
              <a:t>245 U.S. 60;</a:t>
            </a:r>
          </a:p>
          <a:p>
            <a:r>
              <a:rPr lang="en-US" dirty="0" err="1" smtClean="0"/>
              <a:t>JimCrowHistory.org</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Baltimore’s amicus brief</a:t>
            </a:r>
            <a:endParaRPr lang="en-US" dirty="0"/>
          </a:p>
        </p:txBody>
      </p:sp>
      <p:sp>
        <p:nvSpPr>
          <p:cNvPr id="3" name="Content Placeholder 2"/>
          <p:cNvSpPr>
            <a:spLocks noGrp="1"/>
          </p:cNvSpPr>
          <p:nvPr>
            <p:ph idx="1"/>
          </p:nvPr>
        </p:nvSpPr>
        <p:spPr>
          <a:xfrm>
            <a:off x="618565" y="1600200"/>
            <a:ext cx="4386729" cy="4639235"/>
          </a:xfrm>
        </p:spPr>
        <p:txBody>
          <a:bodyPr/>
          <a:lstStyle/>
          <a:p>
            <a:r>
              <a:rPr lang="en-US" dirty="0" smtClean="0"/>
              <a:t>S.S. Field: City solicitor for Baltimore City </a:t>
            </a:r>
          </a:p>
          <a:p>
            <a:r>
              <a:rPr lang="en-US" dirty="0" smtClean="0"/>
              <a:t>Authored brief </a:t>
            </a:r>
            <a:endParaRPr lang="en-US" dirty="0"/>
          </a:p>
        </p:txBody>
      </p:sp>
      <p:pic>
        <p:nvPicPr>
          <p:cNvPr id="4" name="Picture 3" descr="Screen shot 2012-03-05 at 11.30.46 PM.png"/>
          <p:cNvPicPr>
            <a:picLocks noChangeAspect="1"/>
          </p:cNvPicPr>
          <p:nvPr/>
        </p:nvPicPr>
        <p:blipFill>
          <a:blip r:embed="rId3"/>
          <a:srcRect l="25000" t="10392" r="42974" b="6993"/>
          <a:stretch>
            <a:fillRect/>
          </a:stretch>
        </p:blipFill>
        <p:spPr>
          <a:xfrm>
            <a:off x="5214471" y="1600200"/>
            <a:ext cx="2928471" cy="472141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Buchanan </a:t>
            </a:r>
            <a:r>
              <a:rPr lang="en-US" i="1" dirty="0" err="1" smtClean="0"/>
              <a:t>v</a:t>
            </a:r>
            <a:r>
              <a:rPr lang="en-US" i="1" dirty="0" smtClean="0"/>
              <a:t>. </a:t>
            </a:r>
            <a:r>
              <a:rPr lang="en-US" i="1" dirty="0" err="1" smtClean="0"/>
              <a:t>Warley</a:t>
            </a:r>
            <a:r>
              <a:rPr lang="en-US" i="1" dirty="0" smtClean="0"/>
              <a:t> </a:t>
            </a:r>
            <a:endParaRPr lang="en-US" i="1" dirty="0"/>
          </a:p>
        </p:txBody>
      </p:sp>
      <p:sp>
        <p:nvSpPr>
          <p:cNvPr id="3" name="Content Placeholder 2"/>
          <p:cNvSpPr>
            <a:spLocks noGrp="1"/>
          </p:cNvSpPr>
          <p:nvPr>
            <p:ph idx="1"/>
          </p:nvPr>
        </p:nvSpPr>
        <p:spPr>
          <a:xfrm>
            <a:off x="618565" y="1600200"/>
            <a:ext cx="4980771" cy="4639235"/>
          </a:xfrm>
        </p:spPr>
        <p:txBody>
          <a:bodyPr/>
          <a:lstStyle/>
          <a:p>
            <a:r>
              <a:rPr lang="en-US" dirty="0" smtClean="0"/>
              <a:t>Decided November 5, 1917</a:t>
            </a:r>
          </a:p>
          <a:p>
            <a:pPr lvl="1"/>
            <a:r>
              <a:rPr lang="en-US" dirty="0" smtClean="0"/>
              <a:t>Illegitimate use of police power</a:t>
            </a:r>
          </a:p>
          <a:p>
            <a:pPr lvl="1"/>
            <a:r>
              <a:rPr lang="en-US" dirty="0" smtClean="0"/>
              <a:t>Regulation of property rights violates Due Process Clause of the 14</a:t>
            </a:r>
            <a:r>
              <a:rPr lang="en-US" baseline="30000" dirty="0" smtClean="0"/>
              <a:t>th</a:t>
            </a:r>
            <a:r>
              <a:rPr lang="en-US" dirty="0" smtClean="0"/>
              <a:t> Amendment </a:t>
            </a:r>
          </a:p>
          <a:p>
            <a:pPr lvl="1"/>
            <a:r>
              <a:rPr lang="en-US" dirty="0" smtClean="0"/>
              <a:t>Ordinance unconstitutional  </a:t>
            </a:r>
          </a:p>
        </p:txBody>
      </p:sp>
      <p:sp>
        <p:nvSpPr>
          <p:cNvPr id="4" name="Rectangle 3"/>
          <p:cNvSpPr/>
          <p:nvPr/>
        </p:nvSpPr>
        <p:spPr>
          <a:xfrm>
            <a:off x="4990353" y="6284693"/>
            <a:ext cx="4153647" cy="646331"/>
          </a:xfrm>
          <a:prstGeom prst="rect">
            <a:avLst/>
          </a:prstGeom>
        </p:spPr>
        <p:txBody>
          <a:bodyPr wrap="square">
            <a:spAutoFit/>
          </a:bodyPr>
          <a:lstStyle/>
          <a:p>
            <a:r>
              <a:rPr lang="en-US" dirty="0" smtClean="0"/>
              <a:t>Source: </a:t>
            </a:r>
            <a:r>
              <a:rPr lang="en-US" i="1" dirty="0" smtClean="0"/>
              <a:t>Buchanan </a:t>
            </a:r>
            <a:r>
              <a:rPr lang="en-US" i="1" dirty="0" err="1" smtClean="0"/>
              <a:t>v</a:t>
            </a:r>
            <a:r>
              <a:rPr lang="en-US" i="1" dirty="0" smtClean="0"/>
              <a:t>. </a:t>
            </a:r>
            <a:r>
              <a:rPr lang="en-US" i="1" dirty="0" err="1" smtClean="0"/>
              <a:t>Warley</a:t>
            </a:r>
            <a:r>
              <a:rPr lang="en-US" i="1" dirty="0" smtClean="0"/>
              <a:t>,</a:t>
            </a:r>
            <a:r>
              <a:rPr lang="en-US" dirty="0" smtClean="0"/>
              <a:t> 245 U.S. 60;</a:t>
            </a:r>
          </a:p>
          <a:p>
            <a:r>
              <a:rPr lang="en-US" dirty="0" smtClean="0"/>
              <a:t> Afro 11/17/17  </a:t>
            </a:r>
            <a:endParaRPr lang="en-US" dirty="0" smtClean="0"/>
          </a:p>
        </p:txBody>
      </p:sp>
      <p:pic>
        <p:nvPicPr>
          <p:cNvPr id="5" name="Picture 4" descr="11.17.17- segregation is dead.pdf"/>
          <p:cNvPicPr>
            <a:picLocks noChangeAspect="1"/>
          </p:cNvPicPr>
          <p:nvPr/>
        </p:nvPicPr>
        <mc:AlternateContent>
          <mc:Choice xmlns:ma="http://schemas.microsoft.com/office/mac/drawingml/2008/main" Requires="ma">
            <p:blipFill>
              <a:blip r:embed="rId3"/>
              <a:srcRect r="30305" b="79329"/>
              <a:stretch>
                <a:fillRect/>
              </a:stretch>
            </p:blipFill>
          </mc:Choice>
          <mc:Fallback>
            <p:blipFill>
              <a:blip r:embed="rId4"/>
              <a:srcRect r="30305" b="79329"/>
              <a:stretch>
                <a:fillRect/>
              </a:stretch>
            </p:blipFill>
          </mc:Fallback>
        </mc:AlternateContent>
        <p:spPr>
          <a:xfrm>
            <a:off x="5599336" y="1898094"/>
            <a:ext cx="2528663" cy="3568410"/>
          </a:xfrm>
          <a:prstGeom prst="rect">
            <a:avLst/>
          </a:prstGeom>
          <a:solidFill>
            <a:schemeClr val="tx1"/>
          </a:solidFill>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S.S. Field on the </a:t>
            </a:r>
            <a:r>
              <a:rPr lang="en-US" i="1" dirty="0" smtClean="0"/>
              <a:t>Buchanan </a:t>
            </a:r>
            <a:r>
              <a:rPr lang="en-US" dirty="0" smtClean="0"/>
              <a:t>decision</a:t>
            </a:r>
            <a:endParaRPr lang="en-US" dirty="0"/>
          </a:p>
        </p:txBody>
      </p:sp>
      <p:sp>
        <p:nvSpPr>
          <p:cNvPr id="6" name="Content Placeholder 5"/>
          <p:cNvSpPr>
            <a:spLocks noGrp="1"/>
          </p:cNvSpPr>
          <p:nvPr>
            <p:ph idx="1"/>
          </p:nvPr>
        </p:nvSpPr>
        <p:spPr>
          <a:xfrm>
            <a:off x="618565" y="1600200"/>
            <a:ext cx="4775199" cy="4639235"/>
          </a:xfrm>
        </p:spPr>
        <p:txBody>
          <a:bodyPr/>
          <a:lstStyle/>
          <a:p>
            <a:pPr>
              <a:buNone/>
            </a:pPr>
            <a:r>
              <a:rPr lang="en-US" dirty="0" smtClean="0"/>
              <a:t>“The Constitutionality of Segregation Ordinances”</a:t>
            </a:r>
          </a:p>
          <a:p>
            <a:r>
              <a:rPr lang="en-US" dirty="0" smtClean="0"/>
              <a:t>Virginia Law Review</a:t>
            </a:r>
          </a:p>
          <a:p>
            <a:pPr lvl="1"/>
            <a:r>
              <a:rPr lang="en-US" dirty="0" smtClean="0"/>
              <a:t>November 1917</a:t>
            </a:r>
          </a:p>
          <a:p>
            <a:pPr lvl="1"/>
            <a:endParaRPr lang="en-US" dirty="0" smtClean="0"/>
          </a:p>
        </p:txBody>
      </p:sp>
      <p:pic>
        <p:nvPicPr>
          <p:cNvPr id="7" name="Content Placeholder 3" descr="Screen shot 2012-03-05 at 11.41.09 PM.png"/>
          <p:cNvPicPr>
            <a:picLocks noChangeAspect="1"/>
          </p:cNvPicPr>
          <p:nvPr/>
        </p:nvPicPr>
        <p:blipFill>
          <a:blip r:embed="rId3"/>
          <a:srcRect l="24220" t="12206" r="43369" b="5668"/>
          <a:stretch>
            <a:fillRect/>
          </a:stretch>
        </p:blipFill>
        <p:spPr>
          <a:xfrm>
            <a:off x="5393764" y="1672169"/>
            <a:ext cx="2883647" cy="4567266"/>
          </a:xfrm>
          <a:prstGeom prst="rect">
            <a:avLst/>
          </a:prstGeom>
        </p:spPr>
      </p:pic>
      <p:sp>
        <p:nvSpPr>
          <p:cNvPr id="8" name="TextBox 7"/>
          <p:cNvSpPr txBox="1"/>
          <p:nvPr/>
        </p:nvSpPr>
        <p:spPr>
          <a:xfrm>
            <a:off x="4765878" y="6488668"/>
            <a:ext cx="4378122" cy="369332"/>
          </a:xfrm>
          <a:prstGeom prst="rect">
            <a:avLst/>
          </a:prstGeom>
          <a:noFill/>
        </p:spPr>
        <p:txBody>
          <a:bodyPr wrap="none" rtlCol="0">
            <a:spAutoFit/>
          </a:bodyPr>
          <a:lstStyle/>
          <a:p>
            <a:r>
              <a:rPr lang="en-US" dirty="0" smtClean="0"/>
              <a:t>Source: Virginia Law Review November 1917</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William T. Coleman</a:t>
            </a:r>
            <a:endParaRPr lang="en-US" dirty="0"/>
          </a:p>
        </p:txBody>
      </p:sp>
      <p:sp>
        <p:nvSpPr>
          <p:cNvPr id="3" name="Content Placeholder 2"/>
          <p:cNvSpPr>
            <a:spLocks noGrp="1"/>
          </p:cNvSpPr>
          <p:nvPr>
            <p:ph idx="1"/>
          </p:nvPr>
        </p:nvSpPr>
        <p:spPr/>
        <p:txBody>
          <a:bodyPr/>
          <a:lstStyle/>
          <a:p>
            <a:r>
              <a:rPr lang="en-US" dirty="0" smtClean="0"/>
              <a:t>Had been arrested under ordinance No. 339</a:t>
            </a:r>
          </a:p>
          <a:p>
            <a:r>
              <a:rPr lang="en-US" dirty="0" smtClean="0"/>
              <a:t>Filed a writ of habeas corpus </a:t>
            </a:r>
          </a:p>
          <a:p>
            <a:r>
              <a:rPr lang="en-US" dirty="0" smtClean="0"/>
              <a:t>Released without a written opinion</a:t>
            </a:r>
            <a:endParaRPr lang="en-US" dirty="0"/>
          </a:p>
        </p:txBody>
      </p:sp>
      <p:pic>
        <p:nvPicPr>
          <p:cNvPr id="4" name="Picture 3" descr="Screen shot 2012-03-05 at 11.23.29 PM.png"/>
          <p:cNvPicPr>
            <a:picLocks noChangeAspect="1"/>
          </p:cNvPicPr>
          <p:nvPr/>
        </p:nvPicPr>
        <p:blipFill>
          <a:blip r:embed="rId3"/>
          <a:srcRect l="24510" t="22000" r="41830" b="7778"/>
          <a:stretch>
            <a:fillRect/>
          </a:stretch>
        </p:blipFill>
        <p:spPr>
          <a:xfrm>
            <a:off x="5701896" y="2226235"/>
            <a:ext cx="2795992" cy="3645647"/>
          </a:xfrm>
          <a:prstGeom prst="rect">
            <a:avLst/>
          </a:prstGeom>
        </p:spPr>
      </p:pic>
      <p:sp>
        <p:nvSpPr>
          <p:cNvPr id="5" name="TextBox 4"/>
          <p:cNvSpPr txBox="1"/>
          <p:nvPr/>
        </p:nvSpPr>
        <p:spPr>
          <a:xfrm>
            <a:off x="5701896" y="6239435"/>
            <a:ext cx="3442104" cy="646331"/>
          </a:xfrm>
          <a:prstGeom prst="rect">
            <a:avLst/>
          </a:prstGeom>
          <a:noFill/>
        </p:spPr>
        <p:txBody>
          <a:bodyPr wrap="square" rtlCol="0">
            <a:spAutoFit/>
          </a:bodyPr>
          <a:lstStyle/>
          <a:p>
            <a:r>
              <a:rPr lang="en-US" dirty="0" smtClean="0"/>
              <a:t>Source: Writ of Habeas Corpus filed on behalf of William Coleman </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Jackson </a:t>
            </a:r>
            <a:r>
              <a:rPr lang="en-US" i="1" dirty="0" err="1" smtClean="0"/>
              <a:t>v</a:t>
            </a:r>
            <a:r>
              <a:rPr lang="en-US" i="1" dirty="0" smtClean="0"/>
              <a:t>. State</a:t>
            </a:r>
            <a:endParaRPr lang="en-US" i="1" dirty="0"/>
          </a:p>
        </p:txBody>
      </p:sp>
      <p:sp>
        <p:nvSpPr>
          <p:cNvPr id="3" name="Content Placeholder 2"/>
          <p:cNvSpPr>
            <a:spLocks noGrp="1"/>
          </p:cNvSpPr>
          <p:nvPr>
            <p:ph idx="1"/>
          </p:nvPr>
        </p:nvSpPr>
        <p:spPr>
          <a:xfrm>
            <a:off x="618565" y="1600200"/>
            <a:ext cx="7878788" cy="3420035"/>
          </a:xfrm>
        </p:spPr>
        <p:txBody>
          <a:bodyPr>
            <a:normAutofit/>
          </a:bodyPr>
          <a:lstStyle/>
          <a:p>
            <a:r>
              <a:rPr lang="en-US" dirty="0" smtClean="0"/>
              <a:t>Decided February 27, 1918</a:t>
            </a:r>
          </a:p>
          <a:p>
            <a:r>
              <a:rPr lang="en-US" dirty="0" smtClean="0"/>
              <a:t>Don’t have to decide if this ordinance fixes the problems we pointed out in </a:t>
            </a:r>
            <a:r>
              <a:rPr lang="en-US" i="1" dirty="0" err="1" smtClean="0"/>
              <a:t>Gurry</a:t>
            </a:r>
            <a:endParaRPr lang="en-US" i="1" dirty="0" smtClean="0"/>
          </a:p>
          <a:p>
            <a:r>
              <a:rPr lang="en-US" dirty="0" smtClean="0"/>
              <a:t>Since that case, the US Supreme Court decided </a:t>
            </a:r>
            <a:r>
              <a:rPr lang="en-US" i="1" dirty="0" smtClean="0"/>
              <a:t>Buchanan</a:t>
            </a:r>
          </a:p>
          <a:p>
            <a:pPr lvl="1"/>
            <a:r>
              <a:rPr lang="en-US" i="1" dirty="0" smtClean="0"/>
              <a:t>Jackson</a:t>
            </a:r>
            <a:r>
              <a:rPr lang="en-US" dirty="0" smtClean="0"/>
              <a:t> opinion is almost all quotes from </a:t>
            </a:r>
            <a:r>
              <a:rPr lang="en-US" i="1" dirty="0" smtClean="0"/>
              <a:t>Buchanan</a:t>
            </a:r>
            <a:endParaRPr lang="en-US" i="1" dirty="0" smtClean="0"/>
          </a:p>
          <a:p>
            <a:r>
              <a:rPr lang="en-US" dirty="0" smtClean="0"/>
              <a:t>Ordinance declared unconstitutional </a:t>
            </a:r>
          </a:p>
          <a:p>
            <a:pPr lvl="1">
              <a:buNone/>
            </a:pPr>
            <a:endParaRPr lang="en-US" dirty="0"/>
          </a:p>
        </p:txBody>
      </p:sp>
      <p:sp>
        <p:nvSpPr>
          <p:cNvPr id="4" name="Rectangle 3"/>
          <p:cNvSpPr/>
          <p:nvPr/>
        </p:nvSpPr>
        <p:spPr>
          <a:xfrm>
            <a:off x="5462584" y="6488668"/>
            <a:ext cx="3681416" cy="369332"/>
          </a:xfrm>
          <a:prstGeom prst="rect">
            <a:avLst/>
          </a:prstGeom>
        </p:spPr>
        <p:txBody>
          <a:bodyPr wrap="none">
            <a:spAutoFit/>
          </a:bodyPr>
          <a:lstStyle/>
          <a:p>
            <a:r>
              <a:rPr lang="en-US" dirty="0" smtClean="0"/>
              <a:t>Source: </a:t>
            </a:r>
            <a:r>
              <a:rPr lang="en-US" i="1" dirty="0" smtClean="0"/>
              <a:t>Jackson </a:t>
            </a:r>
            <a:r>
              <a:rPr lang="en-US" i="1" dirty="0" err="1" smtClean="0"/>
              <a:t>v</a:t>
            </a:r>
            <a:r>
              <a:rPr lang="en-US" i="1" dirty="0" smtClean="0"/>
              <a:t>. State</a:t>
            </a:r>
            <a:r>
              <a:rPr lang="en-US" dirty="0" smtClean="0"/>
              <a:t>, 132 Md. 311</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Press coverage of </a:t>
            </a:r>
            <a:r>
              <a:rPr lang="en-US" i="1" dirty="0" smtClean="0"/>
              <a:t>Jackson</a:t>
            </a:r>
            <a:endParaRPr lang="en-US" dirty="0"/>
          </a:p>
        </p:txBody>
      </p:sp>
      <p:sp>
        <p:nvSpPr>
          <p:cNvPr id="3" name="Content Placeholder 2"/>
          <p:cNvSpPr>
            <a:spLocks noGrp="1"/>
          </p:cNvSpPr>
          <p:nvPr>
            <p:ph idx="1"/>
          </p:nvPr>
        </p:nvSpPr>
        <p:spPr/>
        <p:txBody>
          <a:bodyPr/>
          <a:lstStyle/>
          <a:p>
            <a:r>
              <a:rPr lang="en-US" dirty="0" err="1" smtClean="0"/>
              <a:t>jk</a:t>
            </a:r>
            <a:endParaRPr lang="en-US" dirty="0"/>
          </a:p>
        </p:txBody>
      </p:sp>
      <p:pic>
        <p:nvPicPr>
          <p:cNvPr id="4" name="Picture 3" descr="2.28.18- ord invalid: jackson dec.pdf"/>
          <p:cNvPicPr>
            <a:picLocks noChangeAspect="1"/>
          </p:cNvPicPr>
          <p:nvPr/>
        </p:nvPicPr>
        <mc:AlternateContent>
          <mc:Choice xmlns:ma="http://schemas.microsoft.com/office/mac/drawingml/2008/main" Requires="ma">
            <p:blipFill>
              <a:blip r:embed="rId3"/>
              <a:srcRect r="29812"/>
              <a:stretch>
                <a:fillRect/>
              </a:stretch>
            </p:blipFill>
          </mc:Choice>
          <mc:Fallback>
            <p:blipFill>
              <a:blip r:embed="rId4"/>
              <a:srcRect r="29812"/>
              <a:stretch>
                <a:fillRect/>
              </a:stretch>
            </p:blipFill>
          </mc:Fallback>
        </mc:AlternateContent>
        <p:spPr>
          <a:xfrm>
            <a:off x="5354570" y="1600200"/>
            <a:ext cx="3142783" cy="4761928"/>
          </a:xfrm>
          <a:prstGeom prst="rect">
            <a:avLst/>
          </a:prstGeom>
          <a:solidFill>
            <a:schemeClr val="tx1"/>
          </a:solidFill>
        </p:spPr>
      </p:pic>
      <p:sp>
        <p:nvSpPr>
          <p:cNvPr id="5" name="TextBox 4"/>
          <p:cNvSpPr txBox="1"/>
          <p:nvPr/>
        </p:nvSpPr>
        <p:spPr>
          <a:xfrm>
            <a:off x="6024449" y="6239435"/>
            <a:ext cx="3119551" cy="646331"/>
          </a:xfrm>
          <a:prstGeom prst="rect">
            <a:avLst/>
          </a:prstGeom>
          <a:noFill/>
        </p:spPr>
        <p:txBody>
          <a:bodyPr wrap="none" rtlCol="0">
            <a:spAutoFit/>
          </a:bodyPr>
          <a:lstStyle/>
          <a:p>
            <a:r>
              <a:rPr lang="en-US" dirty="0" smtClean="0"/>
              <a:t>Source: Baltimore Sun 2/28/18;</a:t>
            </a:r>
          </a:p>
          <a:p>
            <a:r>
              <a:rPr lang="en-US" dirty="0" smtClean="0"/>
              <a:t>The Afro 3/1/18</a:t>
            </a:r>
            <a:endParaRPr lang="en-US" dirty="0"/>
          </a:p>
        </p:txBody>
      </p:sp>
      <p:pic>
        <p:nvPicPr>
          <p:cNvPr id="6" name="Picture 5" descr="3.1.18- jackson decision.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618565" y="1600200"/>
            <a:ext cx="3761274" cy="4856634"/>
          </a:xfrm>
          <a:prstGeom prst="rect">
            <a:avLst/>
          </a:prstGeom>
          <a:solidFill>
            <a:schemeClr val="tx1"/>
          </a:solidFill>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Baltimore Sun 9/28/10</a:t>
            </a:r>
          </a:p>
        </p:txBody>
      </p:sp>
      <p:sp>
        <p:nvSpPr>
          <p:cNvPr id="3" name="Content Placeholder 2"/>
          <p:cNvSpPr>
            <a:spLocks noGrp="1"/>
          </p:cNvSpPr>
          <p:nvPr>
            <p:ph idx="1"/>
          </p:nvPr>
        </p:nvSpPr>
        <p:spPr>
          <a:xfrm>
            <a:off x="618565" y="1600200"/>
            <a:ext cx="3972769" cy="4639235"/>
          </a:xfrm>
        </p:spPr>
        <p:txBody>
          <a:bodyPr/>
          <a:lstStyle/>
          <a:p>
            <a:endParaRPr lang="en-US" dirty="0" smtClean="0"/>
          </a:p>
          <a:p>
            <a:r>
              <a:rPr lang="en-US" dirty="0" smtClean="0"/>
              <a:t>“Many Favor Segregation”</a:t>
            </a:r>
          </a:p>
          <a:p>
            <a:pPr lvl="1"/>
            <a:r>
              <a:rPr lang="en-US" dirty="0" smtClean="0"/>
              <a:t>Councilman Milton </a:t>
            </a:r>
            <a:r>
              <a:rPr lang="en-US" dirty="0" err="1" smtClean="0"/>
              <a:t>Dashiell</a:t>
            </a:r>
            <a:r>
              <a:rPr lang="en-US" dirty="0" smtClean="0"/>
              <a:t> authored segregation and pushed for its passage</a:t>
            </a:r>
          </a:p>
          <a:p>
            <a:pPr lvl="1"/>
            <a:r>
              <a:rPr lang="en-US" dirty="0" err="1" smtClean="0"/>
              <a:t>Dashiell</a:t>
            </a:r>
            <a:r>
              <a:rPr lang="en-US" dirty="0" smtClean="0"/>
              <a:t>: “would stand any test of constitutionality” </a:t>
            </a:r>
            <a:endParaRPr lang="en-US" dirty="0"/>
          </a:p>
        </p:txBody>
      </p:sp>
      <p:pic>
        <p:nvPicPr>
          <p:cNvPr id="4" name="Picture 3" descr="many favor segregation.pdf"/>
          <p:cNvPicPr>
            <a:picLocks noChangeAspect="1"/>
          </p:cNvPicPr>
          <p:nvPr/>
        </p:nvPicPr>
        <mc:AlternateContent>
          <mc:Choice xmlns:ma="http://schemas.microsoft.com/office/mac/drawingml/2008/main" Requires="ma">
            <p:blipFill>
              <a:blip r:embed="rId3"/>
              <a:srcRect r="30434"/>
              <a:stretch>
                <a:fillRect/>
              </a:stretch>
            </p:blipFill>
          </mc:Choice>
          <mc:Fallback>
            <p:blipFill>
              <a:blip r:embed="rId4"/>
              <a:srcRect r="30434"/>
              <a:stretch>
                <a:fillRect/>
              </a:stretch>
            </p:blipFill>
          </mc:Fallback>
        </mc:AlternateContent>
        <p:spPr>
          <a:xfrm>
            <a:off x="5881754" y="1600200"/>
            <a:ext cx="1932481" cy="4839265"/>
          </a:xfrm>
          <a:prstGeom prst="rect">
            <a:avLst/>
          </a:prstGeom>
          <a:solidFill>
            <a:schemeClr val="tx1"/>
          </a:solidFill>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Afro-American </a:t>
            </a:r>
            <a:br>
              <a:rPr lang="en-US" dirty="0" smtClean="0"/>
            </a:br>
            <a:r>
              <a:rPr lang="en-US" dirty="0" smtClean="0"/>
              <a:t>10/8/10 &amp; 6/3/11 </a:t>
            </a:r>
            <a:endParaRPr lang="en-US" dirty="0"/>
          </a:p>
        </p:txBody>
      </p:sp>
      <p:pic>
        <p:nvPicPr>
          <p:cNvPr id="4" name="Content Placeholder 3" descr="10.8.10- colored men protest.pdf"/>
          <p:cNvPicPr>
            <a:picLocks noGrp="1" noChangeAspect="1"/>
          </p:cNvPicPr>
          <p:nvPr>
            <p:ph idx="1"/>
          </p:nvPr>
        </p:nvPicPr>
        <mc:AlternateContent>
          <mc:Choice xmlns:ma="http://schemas.microsoft.com/office/mac/drawingml/2008/main" Requires="ma">
            <p:blipFill>
              <a:blip r:embed="rId3"/>
              <a:srcRect l="-5608" r="1039" b="83200"/>
              <a:stretch>
                <a:fillRect/>
              </a:stretch>
            </p:blipFill>
          </mc:Choice>
          <mc:Fallback>
            <p:blipFill>
              <a:blip r:embed="rId4"/>
              <a:srcRect l="-5608" r="1039" b="83200"/>
              <a:stretch>
                <a:fillRect/>
              </a:stretch>
            </p:blipFill>
          </mc:Fallback>
        </mc:AlternateContent>
        <p:spPr>
          <a:xfrm>
            <a:off x="374317" y="1626228"/>
            <a:ext cx="4764711" cy="3936680"/>
          </a:xfrm>
          <a:solidFill>
            <a:schemeClr val="tx1"/>
          </a:solidFill>
        </p:spPr>
      </p:pic>
      <p:pic>
        <p:nvPicPr>
          <p:cNvPr id="5" name="Picture 4" descr="6.3.11- that wicked la.pdf"/>
          <p:cNvPicPr>
            <a:picLocks noChangeAspect="1"/>
          </p:cNvPicPr>
          <p:nvPr/>
        </p:nvPicPr>
        <mc:AlternateContent>
          <mc:Choice xmlns:ma="http://schemas.microsoft.com/office/mac/drawingml/2008/main" Requires="ma">
            <p:blipFill>
              <a:blip r:embed="rId5"/>
              <a:srcRect t="38587" r="45029" b="44119"/>
              <a:stretch>
                <a:fillRect/>
              </a:stretch>
            </p:blipFill>
          </mc:Choice>
          <mc:Fallback>
            <p:blipFill>
              <a:blip r:embed="rId6"/>
              <a:srcRect t="38587" r="45029" b="44119"/>
              <a:stretch>
                <a:fillRect/>
              </a:stretch>
            </p:blipFill>
          </mc:Fallback>
        </mc:AlternateContent>
        <p:spPr>
          <a:xfrm>
            <a:off x="5915791" y="1626228"/>
            <a:ext cx="2582097" cy="3936680"/>
          </a:xfrm>
          <a:prstGeom prst="rect">
            <a:avLst/>
          </a:prstGeom>
          <a:solidFill>
            <a:schemeClr val="tx1"/>
          </a:solidFill>
        </p:spPr>
      </p:pic>
      <p:sp>
        <p:nvSpPr>
          <p:cNvPr id="7" name="TextBox 6"/>
          <p:cNvSpPr txBox="1"/>
          <p:nvPr/>
        </p:nvSpPr>
        <p:spPr>
          <a:xfrm>
            <a:off x="374317" y="1925052"/>
            <a:ext cx="2646946" cy="646331"/>
          </a:xfrm>
          <a:prstGeom prst="rect">
            <a:avLst/>
          </a:prstGeom>
          <a:noFill/>
        </p:spPr>
        <p:txBody>
          <a:bodyPr wrap="square" rtlCol="0">
            <a:spAutoFit/>
          </a:bodyPr>
          <a:lstStyle/>
          <a:p>
            <a:endParaRPr lang="en-US" dirty="0" smtClean="0"/>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Ordinance 692</a:t>
            </a:r>
            <a:endParaRPr lang="en-US" dirty="0"/>
          </a:p>
        </p:txBody>
      </p:sp>
      <p:sp>
        <p:nvSpPr>
          <p:cNvPr id="3" name="Content Placeholder 2"/>
          <p:cNvSpPr>
            <a:spLocks noGrp="1"/>
          </p:cNvSpPr>
          <p:nvPr>
            <p:ph idx="1"/>
          </p:nvPr>
        </p:nvSpPr>
        <p:spPr/>
        <p:txBody>
          <a:bodyPr>
            <a:normAutofit/>
          </a:bodyPr>
          <a:lstStyle/>
          <a:p>
            <a:r>
              <a:rPr lang="en-US" dirty="0" smtClean="0"/>
              <a:t>Approved May 15, 1911</a:t>
            </a:r>
          </a:p>
          <a:p>
            <a:r>
              <a:rPr lang="en-US" dirty="0" smtClean="0"/>
              <a:t>Section 1: unlawful for a white person to live in a building located on a block where colored persons reside</a:t>
            </a:r>
          </a:p>
          <a:p>
            <a:r>
              <a:rPr lang="en-US" dirty="0" smtClean="0"/>
              <a:t>Section 2: unlawful for a black person to live in a building located on a block where white persons reside</a:t>
            </a:r>
          </a:p>
          <a:p>
            <a:r>
              <a:rPr lang="en-US" dirty="0" smtClean="0"/>
              <a:t>Sections 8 &amp; 9: no buildings shall be used as churches or schools by white people where the building is located in a black block, and vice versa </a:t>
            </a:r>
          </a:p>
          <a:p>
            <a:endParaRPr lang="en-US" dirty="0"/>
          </a:p>
        </p:txBody>
      </p:sp>
      <p:sp>
        <p:nvSpPr>
          <p:cNvPr id="4" name="TextBox 3"/>
          <p:cNvSpPr txBox="1"/>
          <p:nvPr/>
        </p:nvSpPr>
        <p:spPr>
          <a:xfrm>
            <a:off x="5502755" y="5802997"/>
            <a:ext cx="3641246" cy="923330"/>
          </a:xfrm>
          <a:prstGeom prst="rect">
            <a:avLst/>
          </a:prstGeom>
          <a:noFill/>
        </p:spPr>
        <p:txBody>
          <a:bodyPr wrap="square" rtlCol="0">
            <a:spAutoFit/>
          </a:bodyPr>
          <a:lstStyle/>
          <a:p>
            <a:r>
              <a:rPr lang="en-US" dirty="0" smtClean="0"/>
              <a:t>Sources: Opinion of the Baltimore City Solicitor, October 1919 ; </a:t>
            </a:r>
            <a:r>
              <a:rPr lang="en-US" i="1" dirty="0" smtClean="0"/>
              <a:t>State </a:t>
            </a:r>
            <a:r>
              <a:rPr lang="en-US" i="1" dirty="0" err="1" smtClean="0"/>
              <a:t>v</a:t>
            </a:r>
            <a:r>
              <a:rPr lang="en-US" i="1" dirty="0" smtClean="0"/>
              <a:t>. </a:t>
            </a:r>
            <a:r>
              <a:rPr lang="en-US" i="1" dirty="0" err="1" smtClean="0"/>
              <a:t>Gurry</a:t>
            </a:r>
            <a:r>
              <a:rPr lang="en-US" dirty="0" smtClean="0"/>
              <a:t> 121 MD 534</a:t>
            </a:r>
            <a:endParaRPr lang="en-US" dirty="0" smtClean="0"/>
          </a:p>
        </p:txBody>
      </p:sp>
    </p:spTree>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49624" y="224118"/>
            <a:ext cx="8331200" cy="1376081"/>
          </a:xfrm>
        </p:spPr>
        <p:txBody>
          <a:bodyPr>
            <a:normAutofit fontScale="90000"/>
          </a:bodyPr>
          <a:lstStyle/>
          <a:p>
            <a:r>
              <a:rPr lang="en-US" dirty="0" smtClean="0"/>
              <a:t>Ordinance 692: Overturned in </a:t>
            </a:r>
            <a:r>
              <a:rPr lang="en-US" i="1" dirty="0" smtClean="0"/>
              <a:t>State </a:t>
            </a:r>
            <a:r>
              <a:rPr lang="en-US" i="1" dirty="0" err="1" smtClean="0"/>
              <a:t>v</a:t>
            </a:r>
            <a:r>
              <a:rPr lang="en-US" i="1" dirty="0" smtClean="0"/>
              <a:t>. </a:t>
            </a:r>
            <a:r>
              <a:rPr lang="en-US" i="1" dirty="0" err="1" smtClean="0"/>
              <a:t>Gurry</a:t>
            </a:r>
            <a:endParaRPr lang="en-US" dirty="0"/>
          </a:p>
        </p:txBody>
      </p:sp>
      <p:sp>
        <p:nvSpPr>
          <p:cNvPr id="3" name="Content Placeholder 2"/>
          <p:cNvSpPr>
            <a:spLocks noGrp="1"/>
          </p:cNvSpPr>
          <p:nvPr>
            <p:ph idx="1"/>
          </p:nvPr>
        </p:nvSpPr>
        <p:spPr/>
        <p:txBody>
          <a:bodyPr/>
          <a:lstStyle/>
          <a:p>
            <a:endParaRPr lang="en-US" dirty="0" smtClean="0"/>
          </a:p>
          <a:p>
            <a:r>
              <a:rPr lang="en-US" dirty="0" smtClean="0"/>
              <a:t>Court of Appeals of Maryland</a:t>
            </a:r>
          </a:p>
          <a:p>
            <a:r>
              <a:rPr lang="en-US" dirty="0" smtClean="0"/>
              <a:t>Decided October 7, 1913</a:t>
            </a:r>
          </a:p>
          <a:p>
            <a:endParaRPr lang="en-US" dirty="0"/>
          </a:p>
        </p:txBody>
      </p:sp>
      <p:sp>
        <p:nvSpPr>
          <p:cNvPr id="4" name="TextBox 3"/>
          <p:cNvSpPr txBox="1"/>
          <p:nvPr/>
        </p:nvSpPr>
        <p:spPr>
          <a:xfrm>
            <a:off x="5521995" y="5802997"/>
            <a:ext cx="3622005" cy="923330"/>
          </a:xfrm>
          <a:prstGeom prst="rect">
            <a:avLst/>
          </a:prstGeom>
          <a:noFill/>
        </p:spPr>
        <p:txBody>
          <a:bodyPr wrap="square" rtlCol="0">
            <a:spAutoFit/>
          </a:bodyPr>
          <a:lstStyle/>
          <a:p>
            <a:r>
              <a:rPr lang="en-US" dirty="0" smtClean="0"/>
              <a:t>Sources: Opinion of the Baltimore City Solicitor, October 1919 ; </a:t>
            </a:r>
            <a:r>
              <a:rPr lang="en-US" i="1" dirty="0" smtClean="0"/>
              <a:t>State </a:t>
            </a:r>
            <a:r>
              <a:rPr lang="en-US" i="1" dirty="0" err="1" smtClean="0"/>
              <a:t>v</a:t>
            </a:r>
            <a:r>
              <a:rPr lang="en-US" i="1" dirty="0" smtClean="0"/>
              <a:t>. </a:t>
            </a:r>
            <a:r>
              <a:rPr lang="en-US" i="1" dirty="0" err="1" smtClean="0"/>
              <a:t>Gurry</a:t>
            </a:r>
            <a:r>
              <a:rPr lang="en-US" dirty="0" smtClean="0"/>
              <a:t> 121 MD 534</a:t>
            </a:r>
            <a:endParaRPr lang="en-US" dirty="0" smtClean="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Afro-American 8/9/13  </a:t>
            </a:r>
            <a:endParaRPr lang="en-US" dirty="0"/>
          </a:p>
        </p:txBody>
      </p:sp>
      <p:pic>
        <p:nvPicPr>
          <p:cNvPr id="4" name="Content Placeholder 3" descr="8.9.13 - gurry decision.pdf"/>
          <p:cNvPicPr>
            <a:picLocks noGrp="1" noChangeAspect="1"/>
          </p:cNvPicPr>
          <p:nvPr>
            <p:ph idx="1"/>
          </p:nvPr>
        </p:nvPicPr>
        <mc:AlternateContent>
          <mc:Choice xmlns:ma="http://schemas.microsoft.com/office/mac/drawingml/2008/main" Requires="ma">
            <p:blipFill>
              <a:blip r:embed="rId3"/>
              <a:srcRect l="3274" r="49094" b="77335"/>
              <a:stretch>
                <a:fillRect/>
              </a:stretch>
            </p:blipFill>
          </mc:Choice>
          <mc:Fallback>
            <p:blipFill>
              <a:blip r:embed="rId4"/>
              <a:srcRect l="3274" r="49094" b="77335"/>
              <a:stretch>
                <a:fillRect/>
              </a:stretch>
            </p:blipFill>
          </mc:Fallback>
        </mc:AlternateContent>
        <p:spPr>
          <a:xfrm>
            <a:off x="3780119" y="1719730"/>
            <a:ext cx="2256116" cy="4092388"/>
          </a:xfrm>
          <a:solidFill>
            <a:schemeClr val="tx1"/>
          </a:solidFill>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Ordinance No. 339</a:t>
            </a:r>
            <a:endParaRPr lang="en-US" dirty="0"/>
          </a:p>
        </p:txBody>
      </p:sp>
      <p:sp>
        <p:nvSpPr>
          <p:cNvPr id="3" name="Content Placeholder 2"/>
          <p:cNvSpPr>
            <a:spLocks noGrp="1"/>
          </p:cNvSpPr>
          <p:nvPr>
            <p:ph idx="1"/>
          </p:nvPr>
        </p:nvSpPr>
        <p:spPr/>
        <p:txBody>
          <a:bodyPr>
            <a:normAutofit/>
          </a:bodyPr>
          <a:lstStyle/>
          <a:p>
            <a:r>
              <a:rPr lang="en-US" dirty="0" smtClean="0"/>
              <a:t>Approved September 15, 1913</a:t>
            </a:r>
          </a:p>
          <a:p>
            <a:endParaRPr lang="en-US" dirty="0" smtClean="0"/>
          </a:p>
          <a:p>
            <a:endParaRPr lang="en-US" dirty="0" smtClean="0"/>
          </a:p>
          <a:p>
            <a:endParaRPr lang="en-US" dirty="0" smtClean="0"/>
          </a:p>
          <a:p>
            <a:r>
              <a:rPr lang="en-US" dirty="0" smtClean="0"/>
              <a:t>Section 1: Prohibitions</a:t>
            </a:r>
          </a:p>
          <a:p>
            <a:pPr lvl="1"/>
            <a:r>
              <a:rPr lang="en-US" dirty="0" smtClean="0"/>
              <a:t>Added: “… nothing herein contained will be construed or operate to prevent any person who, at the date of the passage of this ordinance, shall have acquired a legal right to occupy as a residence…” </a:t>
            </a:r>
            <a:endParaRPr lang="en-US" dirty="0"/>
          </a:p>
        </p:txBody>
      </p:sp>
      <p:sp>
        <p:nvSpPr>
          <p:cNvPr id="4" name="TextBox 3"/>
          <p:cNvSpPr txBox="1"/>
          <p:nvPr/>
        </p:nvSpPr>
        <p:spPr>
          <a:xfrm>
            <a:off x="5637437" y="6126162"/>
            <a:ext cx="3506563" cy="646331"/>
          </a:xfrm>
          <a:prstGeom prst="rect">
            <a:avLst/>
          </a:prstGeom>
          <a:noFill/>
        </p:spPr>
        <p:txBody>
          <a:bodyPr wrap="square" rtlCol="0">
            <a:spAutoFit/>
          </a:bodyPr>
          <a:lstStyle/>
          <a:p>
            <a:r>
              <a:rPr lang="en-US" dirty="0" smtClean="0"/>
              <a:t>Source: Appellant brief, October 1915 term MD Court of Appeals, </a:t>
            </a:r>
            <a:endParaRPr lang="en-US" dirty="0" smtClean="0"/>
          </a:p>
        </p:txBody>
      </p:sp>
      <p:pic>
        <p:nvPicPr>
          <p:cNvPr id="5" name="Picture 4"/>
          <p:cNvPicPr>
            <a:picLocks noChangeAspect="1"/>
          </p:cNvPicPr>
          <p:nvPr/>
        </p:nvPicPr>
        <p:blipFill>
          <a:blip r:embed="rId3"/>
          <a:srcRect r="17036" b="76789"/>
          <a:stretch>
            <a:fillRect/>
          </a:stretch>
        </p:blipFill>
        <p:spPr>
          <a:xfrm>
            <a:off x="1773232" y="2235890"/>
            <a:ext cx="4645709" cy="186182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Ordinance No. 339</a:t>
            </a:r>
            <a:endParaRPr lang="en-US" dirty="0"/>
          </a:p>
        </p:txBody>
      </p:sp>
      <p:sp>
        <p:nvSpPr>
          <p:cNvPr id="3" name="Content Placeholder 2"/>
          <p:cNvSpPr>
            <a:spLocks noGrp="1"/>
          </p:cNvSpPr>
          <p:nvPr>
            <p:ph idx="1"/>
          </p:nvPr>
        </p:nvSpPr>
        <p:spPr/>
        <p:txBody>
          <a:bodyPr>
            <a:normAutofit/>
          </a:bodyPr>
          <a:lstStyle/>
          <a:p>
            <a:r>
              <a:rPr lang="en-US" dirty="0" smtClean="0"/>
              <a:t>Section 2: Definitions</a:t>
            </a:r>
          </a:p>
          <a:p>
            <a:pPr lvl="1"/>
            <a:r>
              <a:rPr lang="en-US" dirty="0" smtClean="0"/>
              <a:t>Block: “…that portion of any street or alley, upon both sides of the same between two adjacent intersecting or crossing streets.” </a:t>
            </a:r>
          </a:p>
          <a:p>
            <a:pPr lvl="1"/>
            <a:r>
              <a:rPr lang="en-US" dirty="0" smtClean="0"/>
              <a:t>White Block: a block in which “at the time of the passage of this ordinance, white persons shall be residing…” </a:t>
            </a:r>
          </a:p>
          <a:p>
            <a:pPr lvl="1"/>
            <a:r>
              <a:rPr lang="en-US" dirty="0" smtClean="0"/>
              <a:t>Resident: “any person occupying any room therein as a sleeping place, whether as owner, tenant, dependent, boarder, </a:t>
            </a:r>
            <a:r>
              <a:rPr lang="en-US" dirty="0" err="1" smtClean="0"/>
              <a:t>loger</a:t>
            </a:r>
            <a:r>
              <a:rPr lang="en-US" dirty="0" smtClean="0"/>
              <a:t>, or otherwise, unless it appear that such occupation is merely transitory and that such person has another fixed place of abode”</a:t>
            </a:r>
          </a:p>
        </p:txBody>
      </p:sp>
      <p:sp>
        <p:nvSpPr>
          <p:cNvPr id="4" name="TextBox 3"/>
          <p:cNvSpPr txBox="1"/>
          <p:nvPr/>
        </p:nvSpPr>
        <p:spPr>
          <a:xfrm>
            <a:off x="5909733" y="6211669"/>
            <a:ext cx="3234267" cy="646331"/>
          </a:xfrm>
          <a:prstGeom prst="rect">
            <a:avLst/>
          </a:prstGeom>
          <a:noFill/>
        </p:spPr>
        <p:txBody>
          <a:bodyPr wrap="square" rtlCol="0">
            <a:spAutoFit/>
          </a:bodyPr>
          <a:lstStyle/>
          <a:p>
            <a:r>
              <a:rPr lang="en-US" dirty="0" smtClean="0"/>
              <a:t>Source: Appellant brief, October 1915 term MD Court of Appeals </a:t>
            </a:r>
            <a:endParaRPr lang="en-US" dirty="0" smtClean="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hibit">
  <a:themeElements>
    <a:clrScheme name="Exhibit">
      <a:dk1>
        <a:sysClr val="windowText" lastClr="000000"/>
      </a:dk1>
      <a:lt1>
        <a:sysClr val="window" lastClr="FFFFFF"/>
      </a:lt1>
      <a:dk2>
        <a:srgbClr val="1C3264"/>
      </a:dk2>
      <a:lt2>
        <a:srgbClr val="CCCCCC"/>
      </a:lt2>
      <a:accent1>
        <a:srgbClr val="3399FF"/>
      </a:accent1>
      <a:accent2>
        <a:srgbClr val="69FFFF"/>
      </a:accent2>
      <a:accent3>
        <a:srgbClr val="CCFF33"/>
      </a:accent3>
      <a:accent4>
        <a:srgbClr val="3333FF"/>
      </a:accent4>
      <a:accent5>
        <a:srgbClr val="9933FF"/>
      </a:accent5>
      <a:accent6>
        <a:srgbClr val="FF33FF"/>
      </a:accent6>
      <a:hlink>
        <a:srgbClr val="6699FF"/>
      </a:hlink>
      <a:folHlink>
        <a:srgbClr val="9999CC"/>
      </a:folHlink>
    </a:clrScheme>
    <a:fontScheme name="Exhibit">
      <a:majorFont>
        <a:latin typeface="Corbel"/>
        <a:ea typeface=""/>
        <a:cs typeface=""/>
        <a:font script="Jpan" typeface="ＭＳ Ｐゴシック"/>
      </a:majorFont>
      <a:minorFont>
        <a:latin typeface="Corbel"/>
        <a:ea typeface=""/>
        <a:cs typeface=""/>
        <a:font script="Jpan" typeface="ＭＳ Ｐゴシック"/>
      </a:minorFont>
    </a:fontScheme>
    <a:fmtScheme name="Exhibit">
      <a:fillStyleLst>
        <a:solidFill>
          <a:schemeClr val="phClr"/>
        </a:solidFill>
        <a:gradFill rotWithShape="1">
          <a:gsLst>
            <a:gs pos="0">
              <a:schemeClr val="phClr">
                <a:tint val="100000"/>
                <a:shade val="50000"/>
                <a:satMod val="110000"/>
                <a:lumMod val="70000"/>
              </a:schemeClr>
            </a:gs>
            <a:gs pos="50000">
              <a:schemeClr val="phClr">
                <a:tint val="80000"/>
                <a:satMod val="135000"/>
              </a:schemeClr>
            </a:gs>
            <a:gs pos="100000">
              <a:schemeClr val="phClr">
                <a:tint val="30000"/>
                <a:satMod val="150000"/>
              </a:schemeClr>
            </a:gs>
          </a:gsLst>
          <a:lin ang="16200000" scaled="1"/>
        </a:gradFill>
        <a:gradFill rotWithShape="1">
          <a:gsLst>
            <a:gs pos="0">
              <a:schemeClr val="phClr">
                <a:shade val="50000"/>
                <a:satMod val="110000"/>
                <a:lumMod val="70000"/>
              </a:schemeClr>
            </a:gs>
            <a:gs pos="65000">
              <a:schemeClr val="phClr">
                <a:shade val="90000"/>
                <a:satMod val="200000"/>
                <a:lumMod val="110000"/>
              </a:schemeClr>
            </a:gs>
            <a:gs pos="100000">
              <a:schemeClr val="phClr">
                <a:tint val="90000"/>
                <a:shade val="100000"/>
                <a:satMod val="250000"/>
                <a:lumMod val="150000"/>
              </a:schemeClr>
            </a:gs>
          </a:gsLst>
          <a:lin ang="16200000" scaled="1"/>
        </a:gradFill>
      </a:fillStyleLst>
      <a:lnStyleLst>
        <a:ln w="31750" cap="flat" cmpd="sng" algn="ctr">
          <a:solidFill>
            <a:schemeClr val="phClr">
              <a:satMod val="105000"/>
            </a:schemeClr>
          </a:solidFill>
          <a:prstDash val="solid"/>
        </a:ln>
        <a:ln w="50800" cap="flat" cmpd="sng" algn="ctr">
          <a:solidFill>
            <a:schemeClr val="phClr">
              <a:alpha val="95000"/>
            </a:schemeClr>
          </a:solidFill>
          <a:prstDash val="solid"/>
        </a:ln>
        <a:ln w="50800" cap="flat" cmpd="sng" algn="ctr">
          <a:solidFill>
            <a:schemeClr val="phClr">
              <a:alpha val="90000"/>
            </a:schemeClr>
          </a:solidFill>
          <a:prstDash val="solid"/>
        </a:ln>
      </a:lnStyleLst>
      <a:effectStyleLst>
        <a:effectStyle>
          <a:effectLst/>
        </a:effectStyle>
        <a:effectStyle>
          <a:effectLst>
            <a:reflection blurRad="12700" stA="25000" endPos="15000" dist="50800" dir="5400000" sy="-100000" rotWithShape="0"/>
          </a:effectLst>
        </a:effectStyle>
        <a:effectStyle>
          <a:effectLst>
            <a:innerShdw blurRad="76200" dist="25400" dir="5400000">
              <a:srgbClr val="FFFFFF">
                <a:alpha val="50000"/>
              </a:srgbClr>
            </a:innerShdw>
            <a:outerShdw blurRad="254000" dist="254000" dir="5400000" sx="90000" sy="-30000" rotWithShape="0">
              <a:srgbClr val="000000">
                <a:alpha val="25000"/>
              </a:srgbClr>
            </a:outerShdw>
          </a:effectLst>
          <a:scene3d>
            <a:camera prst="orthographicFront">
              <a:rot lat="0" lon="0" rev="0"/>
            </a:camera>
            <a:lightRig rig="twoPt" dir="t">
              <a:rot lat="0" lon="0" rev="54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70000"/>
                <a:satMod val="120000"/>
                <a:lumMod val="30000"/>
              </a:schemeClr>
              <a:schemeClr val="phClr">
                <a:tint val="70000"/>
                <a:satMod val="500000"/>
                <a:lumMod val="5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Exhibit.thmx</Template>
  <TotalTime>1965</TotalTime>
  <Words>3737</Words>
  <Application>Microsoft Macintosh PowerPoint</Application>
  <PresentationFormat>On-screen Show (4:3)</PresentationFormat>
  <Paragraphs>306</Paragraphs>
  <Slides>27</Slides>
  <Notes>26</Notes>
  <HiddenSlides>0</HiddenSlides>
  <MMClips>0</MMClips>
  <ScaleCrop>false</ScaleCrop>
  <HeadingPairs>
    <vt:vector size="4" baseType="variant">
      <vt:variant>
        <vt:lpstr>Design Template</vt:lpstr>
      </vt:variant>
      <vt:variant>
        <vt:i4>1</vt:i4>
      </vt:variant>
      <vt:variant>
        <vt:lpstr>Slide Titles</vt:lpstr>
      </vt:variant>
      <vt:variant>
        <vt:i4>27</vt:i4>
      </vt:variant>
    </vt:vector>
  </HeadingPairs>
  <TitlesOfParts>
    <vt:vector size="28" baseType="lpstr">
      <vt:lpstr>Exhibit</vt:lpstr>
      <vt:lpstr>Jackson v. State</vt:lpstr>
      <vt:lpstr>Ordinance No. 654</vt:lpstr>
      <vt:lpstr>Baltimore Sun 9/28/10</vt:lpstr>
      <vt:lpstr>The Afro-American  10/8/10 &amp; 6/3/11 </vt:lpstr>
      <vt:lpstr>Ordinance 692</vt:lpstr>
      <vt:lpstr>Ordinance 692: Overturned in State v. Gurry</vt:lpstr>
      <vt:lpstr>Afro-American 8/9/13  </vt:lpstr>
      <vt:lpstr>Ordinance No. 339</vt:lpstr>
      <vt:lpstr>Ordinance No. 339</vt:lpstr>
      <vt:lpstr>Ordinance No. 339</vt:lpstr>
      <vt:lpstr>Ordinance No. 355</vt:lpstr>
      <vt:lpstr>“Block” Segregation in Baltimore</vt:lpstr>
      <vt:lpstr>Case Facts</vt:lpstr>
      <vt:lpstr>Slide 14</vt:lpstr>
      <vt:lpstr>Jackson- before the decision </vt:lpstr>
      <vt:lpstr>Lawyers </vt:lpstr>
      <vt:lpstr>Segregation Ordinance Coverage: The Baltimore Afro-American</vt:lpstr>
      <vt:lpstr>Segregation Ordinance Coverage: The Baltimore Sun</vt:lpstr>
      <vt:lpstr>Jackson- Court of Appeals Arguments </vt:lpstr>
      <vt:lpstr>Jackson- Court of Appeals Arguments</vt:lpstr>
      <vt:lpstr>Buchannan v. Warley</vt:lpstr>
      <vt:lpstr>Baltimore’s amicus brief</vt:lpstr>
      <vt:lpstr>Buchanan v. Warley </vt:lpstr>
      <vt:lpstr>S.S. Field on the Buchanan decision</vt:lpstr>
      <vt:lpstr>William T. Coleman</vt:lpstr>
      <vt:lpstr>Jackson v. State</vt:lpstr>
      <vt:lpstr>Press coverage of Jackson</vt:lpstr>
    </vt:vector>
  </TitlesOfParts>
  <Company>university of maryland school of law</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Jackson v. State</dc:title>
  <dc:creator>Brittany</dc:creator>
  <cp:lastModifiedBy>Brittany</cp:lastModifiedBy>
  <cp:revision>19</cp:revision>
  <dcterms:created xsi:type="dcterms:W3CDTF">2012-03-04T21:11:52Z</dcterms:created>
  <dcterms:modified xsi:type="dcterms:W3CDTF">2012-03-06T05:56:58Z</dcterms:modified>
</cp:coreProperties>
</file>