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90" r:id="rId3"/>
    <p:sldId id="291" r:id="rId4"/>
    <p:sldId id="292" r:id="rId5"/>
    <p:sldId id="263" r:id="rId6"/>
    <p:sldId id="286" r:id="rId7"/>
    <p:sldId id="259" r:id="rId8"/>
    <p:sldId id="293" r:id="rId9"/>
    <p:sldId id="294" r:id="rId10"/>
    <p:sldId id="295" r:id="rId11"/>
    <p:sldId id="269" r:id="rId12"/>
    <p:sldId id="296" r:id="rId13"/>
    <p:sldId id="297" r:id="rId14"/>
    <p:sldId id="298" r:id="rId15"/>
    <p:sldId id="272" r:id="rId16"/>
    <p:sldId id="282" r:id="rId17"/>
    <p:sldId id="283" r:id="rId18"/>
    <p:sldId id="284" r:id="rId19"/>
    <p:sldId id="267" r:id="rId20"/>
    <p:sldId id="299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3" autoAdjust="0"/>
  </p:normalViewPr>
  <p:slideViewPr>
    <p:cSldViewPr>
      <p:cViewPr varScale="1">
        <p:scale>
          <a:sx n="74" d="100"/>
          <a:sy n="74" d="100"/>
        </p:scale>
        <p:origin x="-153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2AA5-81F7-473F-90B7-D85BDBFA6A8A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0E9A-F8E2-4FA8-BBA4-481635FCF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D756-E9BA-49F8-B99D-DD15022BB4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6A23AE-3D77-452A-B28A-1DA3B97E623C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46D635-9D22-4EE2-AAFD-D0DA8D5FC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Bernstein vs. Real Estate Commission of Maryland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Natalie </a:t>
            </a:r>
            <a:r>
              <a:rPr lang="en-US" dirty="0" err="1" smtClean="0"/>
              <a:t>Waryck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Heather Steven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Coverage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6629400" cy="4525963"/>
          </a:xfrm>
        </p:spPr>
        <p:txBody>
          <a:bodyPr/>
          <a:lstStyle/>
          <a:p>
            <a:r>
              <a:rPr lang="en-US" dirty="0" smtClean="0"/>
              <a:t>Newspapers covered this case and the issue of blockbusting extensively</a:t>
            </a:r>
          </a:p>
          <a:p>
            <a:r>
              <a:rPr lang="en-US" dirty="0" smtClean="0"/>
              <a:t>Very negative depictions of firms accused of the</a:t>
            </a:r>
          </a:p>
          <a:p>
            <a:pPr>
              <a:buNone/>
            </a:pPr>
            <a:r>
              <a:rPr lang="en-US" dirty="0" smtClean="0"/>
              <a:t>	practice</a:t>
            </a:r>
          </a:p>
          <a:p>
            <a:r>
              <a:rPr lang="en-US" dirty="0" smtClean="0"/>
              <a:t>Protests were covered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096000"/>
            <a:ext cx="4038600" cy="6793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29000"/>
            <a:ext cx="57340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dirty="0" smtClean="0"/>
              <a:t>Press Coverage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729199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7912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Protest in front of Morris </a:t>
            </a:r>
            <a:r>
              <a:rPr lang="en-US" dirty="0" err="1" smtClean="0"/>
              <a:t>Goldseker's</a:t>
            </a:r>
            <a:r>
              <a:rPr lang="en-US" dirty="0" smtClean="0"/>
              <a:t> Real Estate Company. </a:t>
            </a:r>
            <a:r>
              <a:rPr lang="en-US" i="1" dirty="0" smtClean="0"/>
              <a:t>The Baltimore Sun, August 9, 1969.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people, black and white, proposed Baltimore institute a quota system within certain neighborhoods- Morgan seminar</a:t>
            </a:r>
          </a:p>
          <a:p>
            <a:r>
              <a:rPr lang="en-US" dirty="0" smtClean="0"/>
              <a:t>None of the witnesses admitted that they were bigots, but felt that most were</a:t>
            </a:r>
          </a:p>
          <a:p>
            <a:r>
              <a:rPr lang="en-US" dirty="0" smtClean="0"/>
              <a:t>Some wanted education and seminars in tolerance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733425"/>
            <a:ext cx="72485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Shifts in West Baltimore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Census data- 1960</a:t>
            </a:r>
          </a:p>
          <a:p>
            <a:r>
              <a:rPr lang="en-US" dirty="0" smtClean="0"/>
              <a:t>“Changing Neighborhoods”- </a:t>
            </a:r>
            <a:r>
              <a:rPr lang="en-US" dirty="0" err="1" smtClean="0"/>
              <a:t>Walbrook</a:t>
            </a:r>
            <a:r>
              <a:rPr lang="en-US" dirty="0" smtClean="0"/>
              <a:t>, Fairmount, Forest Park, </a:t>
            </a:r>
            <a:r>
              <a:rPr lang="en-US" dirty="0" err="1" smtClean="0"/>
              <a:t>Ashburton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Baltimore Population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9739" y="2249488"/>
            <a:ext cx="692452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69176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4876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Maps from W. Edward </a:t>
            </a:r>
            <a:r>
              <a:rPr lang="en-US" dirty="0" err="1" smtClean="0"/>
              <a:t>Orser’s</a:t>
            </a:r>
            <a:r>
              <a:rPr lang="en-US" dirty="0" smtClean="0"/>
              <a:t> book, </a:t>
            </a:r>
            <a:r>
              <a:rPr lang="en-US" i="1" dirty="0" smtClean="0"/>
              <a:t>Blockbusting in Baltimore: The</a:t>
            </a:r>
          </a:p>
          <a:p>
            <a:r>
              <a:rPr lang="en-US" i="1" dirty="0" smtClean="0"/>
              <a:t>Edmondson Village Story. (University Press of Kentucky, 1994)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86" y="0"/>
            <a:ext cx="5829314" cy="71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58" y="0"/>
            <a:ext cx="5835342" cy="710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 WWII civil rights movement</a:t>
            </a:r>
          </a:p>
          <a:p>
            <a:r>
              <a:rPr lang="en-US" dirty="0" smtClean="0"/>
              <a:t>Issues of inequality</a:t>
            </a:r>
          </a:p>
          <a:p>
            <a:r>
              <a:rPr lang="en-US" dirty="0" smtClean="0"/>
              <a:t>Importance of Baltimore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“The House You Want at the Price You Can Pay”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438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Baltimore’s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1954- Brown v Board</a:t>
            </a:r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Ashburton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4343399" cy="43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4384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Gittings</a:t>
            </a:r>
            <a:r>
              <a:rPr lang="en-US" sz="2400" dirty="0" smtClean="0"/>
              <a:t> farm until 1919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Sold to residential developer George R. Morris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Single family homes and some </a:t>
            </a:r>
            <a:r>
              <a:rPr lang="en-US" sz="2400" dirty="0" err="1" smtClean="0"/>
              <a:t>rowhouses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3800 </a:t>
            </a:r>
            <a:r>
              <a:rPr lang="en-US" dirty="0" err="1" smtClean="0"/>
              <a:t>Grantley</a:t>
            </a:r>
            <a:r>
              <a:rPr lang="en-US" dirty="0" smtClean="0"/>
              <a:t> Rd.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6438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191000" y="2362200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Sold for $18,000 and $120 ground rent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3800 </a:t>
            </a:r>
            <a:r>
              <a:rPr lang="en-US" dirty="0" err="1" smtClean="0"/>
              <a:t>Grantley</a:t>
            </a:r>
            <a:r>
              <a:rPr lang="en-US" dirty="0" smtClean="0"/>
              <a:t> Rd.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2" y="2335213"/>
            <a:ext cx="4181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Held out to be the buyer of 3800 </a:t>
            </a:r>
            <a:r>
              <a:rPr lang="en-US" dirty="0" err="1" smtClean="0"/>
              <a:t>Grantley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8 Children with current wife, 17 total- lied under oath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Earned $54.62 per week as a janitor, BUT paid $37 per week for 3800 </a:t>
            </a:r>
            <a:r>
              <a:rPr lang="en-US" dirty="0" err="1" smtClean="0"/>
              <a:t>Grantley</a:t>
            </a:r>
            <a:r>
              <a:rPr lang="en-US" dirty="0" smtClean="0"/>
              <a:t> and $20 per week for another property</a:t>
            </a:r>
          </a:p>
          <a:p>
            <a:r>
              <a:rPr lang="en-US" dirty="0" smtClean="0"/>
              <a:t>Questions about whether he </a:t>
            </a:r>
          </a:p>
          <a:p>
            <a:pPr>
              <a:buNone/>
            </a:pPr>
            <a:r>
              <a:rPr lang="en-US" dirty="0" smtClean="0"/>
              <a:t>	could afford the house- </a:t>
            </a:r>
          </a:p>
          <a:p>
            <a:r>
              <a:rPr lang="en-US" dirty="0" smtClean="0"/>
              <a:t>Dining room furniture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914900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Manuel Bernstein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City College graduate and earned a business degree from UB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WWII veteran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Convicted felon, defrauded government on dance lessons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Lied on Realtor License application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Bernard Shaw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Face of the enterprise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Arrested at civil rights demonstrations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Remembered as arrogant and conniving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Jailed for contempt for not paying child support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1970 convicted of larceny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27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Melvin J. Sykes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r>
              <a:rPr lang="en-US" dirty="0" smtClean="0"/>
              <a:t>Harvard University, LL.B., magna cum laude, 1948</a:t>
            </a:r>
          </a:p>
          <a:p>
            <a:r>
              <a:rPr lang="en-US" dirty="0" smtClean="0"/>
              <a:t>Johns Hopkins University, A.B., with honor, 1943</a:t>
            </a:r>
          </a:p>
          <a:p>
            <a:r>
              <a:rPr lang="en-US" dirty="0" smtClean="0"/>
              <a:t>Co-Translator: Jewish Law, </a:t>
            </a:r>
            <a:r>
              <a:rPr lang="en-US" dirty="0" err="1" smtClean="0"/>
              <a:t>Elon</a:t>
            </a:r>
            <a:r>
              <a:rPr lang="en-US" dirty="0" smtClean="0"/>
              <a:t>; History, Sources, Principles (4 Vols., JPS, 1994)</a:t>
            </a:r>
          </a:p>
          <a:p>
            <a:r>
              <a:rPr lang="en-US" dirty="0" smtClean="0"/>
              <a:t>Incorporated Baltimore Neighborhoods, Inc.</a:t>
            </a:r>
          </a:p>
          <a:p>
            <a:r>
              <a:rPr lang="en-US" dirty="0" smtClean="0"/>
              <a:t>Represented </a:t>
            </a:r>
            <a:r>
              <a:rPr lang="en-US" dirty="0" err="1" smtClean="0"/>
              <a:t>Ashburton</a:t>
            </a:r>
            <a:r>
              <a:rPr lang="en-US" dirty="0" smtClean="0"/>
              <a:t> and Allendale neighborhood associations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987" y="2286000"/>
            <a:ext cx="33766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Defense Lawyer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J Calvin Carney</a:t>
            </a:r>
          </a:p>
          <a:p>
            <a:r>
              <a:rPr lang="en-US" dirty="0" smtClean="0"/>
              <a:t>Wright &amp; Cohen in Annapolis</a:t>
            </a:r>
          </a:p>
          <a:p>
            <a:r>
              <a:rPr lang="en-US" dirty="0" smtClean="0"/>
              <a:t> Practiced with his son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 of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February 3, 1859-</a:t>
            </a:r>
          </a:p>
          <a:p>
            <a:pPr>
              <a:buNone/>
            </a:pPr>
            <a:r>
              <a:rPr lang="en-US" dirty="0" smtClean="0"/>
              <a:t>	Before Real Estate Commission of MD</a:t>
            </a:r>
          </a:p>
          <a:p>
            <a:endParaRPr lang="en-US" dirty="0" smtClean="0"/>
          </a:p>
          <a:p>
            <a:r>
              <a:rPr lang="en-US" dirty="0" smtClean="0"/>
              <a:t>February 25, 1959-</a:t>
            </a:r>
          </a:p>
          <a:p>
            <a:pPr>
              <a:buNone/>
            </a:pPr>
            <a:r>
              <a:rPr lang="en-US" dirty="0" smtClean="0"/>
              <a:t>	Before Real Estate Commission of MD</a:t>
            </a:r>
          </a:p>
          <a:p>
            <a:endParaRPr lang="en-US" dirty="0" smtClean="0"/>
          </a:p>
          <a:p>
            <a:r>
              <a:rPr lang="en-US" dirty="0" smtClean="0"/>
              <a:t>Baltimore city Circuit Ct. (these records are destroyed)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Dec 18, 1959-</a:t>
            </a:r>
          </a:p>
          <a:p>
            <a:pPr>
              <a:buNone/>
            </a:pPr>
            <a:r>
              <a:rPr lang="en-US" dirty="0" smtClean="0"/>
              <a:t>	Ct. of Appeals</a:t>
            </a:r>
          </a:p>
          <a:p>
            <a:endParaRPr lang="en-US" dirty="0" smtClean="0"/>
          </a:p>
          <a:p>
            <a:r>
              <a:rPr lang="en-US" dirty="0" smtClean="0"/>
              <a:t>June 1960-</a:t>
            </a:r>
          </a:p>
          <a:p>
            <a:pPr>
              <a:buNone/>
            </a:pPr>
            <a:r>
              <a:rPr lang="en-US" dirty="0" smtClean="0"/>
              <a:t>	Filed appeal to US Supreme Ct.- was denied</a:t>
            </a:r>
          </a:p>
          <a:p>
            <a:endParaRPr lang="en-US" dirty="0" smtClean="0"/>
          </a:p>
          <a:p>
            <a:r>
              <a:rPr lang="en-US" dirty="0" smtClean="0"/>
              <a:t>June 30, 1960-</a:t>
            </a:r>
          </a:p>
          <a:p>
            <a:pPr>
              <a:buNone/>
            </a:pPr>
            <a:r>
              <a:rPr lang="en-US" dirty="0" smtClean="0"/>
              <a:t>	Appeal back to MD Ct of Appeals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Covenants and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Restrictions were set up in Baltimore subdivisions</a:t>
            </a:r>
          </a:p>
          <a:p>
            <a:r>
              <a:rPr lang="en-US" dirty="0" smtClean="0"/>
              <a:t>Was copied in other southern cities</a:t>
            </a:r>
          </a:p>
          <a:p>
            <a:r>
              <a:rPr lang="en-US" dirty="0" smtClean="0"/>
              <a:t>Chicago plan of segregation- real estate boards and restrictive covenants- parties agree not to sell to blacks by contract</a:t>
            </a:r>
          </a:p>
          <a:p>
            <a:r>
              <a:rPr lang="en-US" dirty="0" smtClean="0"/>
              <a:t>Roland Park Company- racial covenants</a:t>
            </a:r>
          </a:p>
          <a:p>
            <a:r>
              <a:rPr lang="en-US" dirty="0" smtClean="0"/>
              <a:t>Door to door petitions</a:t>
            </a:r>
          </a:p>
          <a:p>
            <a:r>
              <a:rPr lang="en-US" dirty="0" smtClean="0"/>
              <a:t>Home Protective Associations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of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Appeal decisions of two cases from hearings of the Real Estate Commission of Maryland</a:t>
            </a:r>
          </a:p>
          <a:p>
            <a:endParaRPr lang="en-US" dirty="0" smtClean="0"/>
          </a:p>
          <a:p>
            <a:r>
              <a:rPr lang="en-US" dirty="0" smtClean="0"/>
              <a:t>First case found that Manning-Shaw was using a sale contract without a termination date </a:t>
            </a:r>
          </a:p>
          <a:p>
            <a:endParaRPr lang="en-US" dirty="0" smtClean="0"/>
          </a:p>
          <a:p>
            <a:r>
              <a:rPr lang="en-US" dirty="0" smtClean="0"/>
              <a:t>Second case found misrepresentation in the sale of 3800 </a:t>
            </a:r>
            <a:r>
              <a:rPr lang="en-US" dirty="0" err="1" smtClean="0"/>
              <a:t>Grantley</a:t>
            </a:r>
            <a:r>
              <a:rPr lang="en-US" dirty="0" smtClean="0"/>
              <a:t> Road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Arguments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Neighborhood Associations and Real Estate Commission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Manning-Shaw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Charged with misrepresentation, misleading advertising, “bad faith, incompetency or untrustworthiness, or dishonest, fraudulent, or improper dealings”</a:t>
            </a:r>
          </a:p>
          <a:p>
            <a:r>
              <a:rPr lang="en-US" dirty="0" smtClean="0"/>
              <a:t>Charged with accepting a listing contract that did not have a definite termination date without notice from either party</a:t>
            </a:r>
          </a:p>
          <a:p>
            <a:r>
              <a:rPr lang="en-US" dirty="0" smtClean="0"/>
              <a:t>Alleged that </a:t>
            </a:r>
            <a:r>
              <a:rPr lang="en-US" dirty="0" err="1" smtClean="0"/>
              <a:t>Berstein</a:t>
            </a:r>
            <a:r>
              <a:rPr lang="en-US" dirty="0" smtClean="0"/>
              <a:t> obtained his real estate license fraudulently, but did not decide that matter</a:t>
            </a:r>
          </a:p>
          <a:p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complaints “constituted an unlawful conspiracy against the civil rights of [the brokers] and their customers in that . . . They were charged with ‘blockbusting’ and that the complaints were intended to prevent negroes from purchasing and occupying homes of their own selection”</a:t>
            </a:r>
          </a:p>
          <a:p>
            <a:r>
              <a:rPr lang="en-US" dirty="0" smtClean="0"/>
              <a:t>Also claimed that “if” there were violations,  that the brokers acted in good faith, not deliberate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sufficient evidence to revoke the real estate licenses </a:t>
            </a:r>
          </a:p>
          <a:p>
            <a:r>
              <a:rPr lang="en-US" dirty="0" smtClean="0"/>
              <a:t>The ruling remained consistent throughout each appeal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Ashburton</a:t>
            </a:r>
            <a:r>
              <a:rPr lang="en-US" dirty="0" smtClean="0"/>
              <a:t> Area Association, an Improvement Association</a:t>
            </a:r>
          </a:p>
          <a:p>
            <a:r>
              <a:rPr lang="en-US" dirty="0" smtClean="0"/>
              <a:t>Allendale- </a:t>
            </a:r>
            <a:r>
              <a:rPr lang="en-US" dirty="0" err="1" smtClean="0"/>
              <a:t>Lynhurst</a:t>
            </a:r>
            <a:r>
              <a:rPr lang="en-US" dirty="0" smtClean="0"/>
              <a:t> Improvement Association</a:t>
            </a:r>
          </a:p>
          <a:p>
            <a:r>
              <a:rPr lang="en-US" dirty="0" smtClean="0"/>
              <a:t>Similar associations existed in Windsor Hill, Howard Park, and Forest Park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History- previous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Buchanan v. </a:t>
            </a:r>
            <a:r>
              <a:rPr lang="en-US" dirty="0" err="1" smtClean="0"/>
              <a:t>Warley</a:t>
            </a:r>
            <a:r>
              <a:rPr lang="en-US" dirty="0" smtClean="0"/>
              <a:t>- 1917- unconstitutional b/c deprives whites of property rights</a:t>
            </a:r>
          </a:p>
          <a:p>
            <a:r>
              <a:rPr lang="en-US" dirty="0" smtClean="0"/>
              <a:t>Meade v. </a:t>
            </a:r>
            <a:r>
              <a:rPr lang="en-US" dirty="0" err="1" smtClean="0"/>
              <a:t>Deniston</a:t>
            </a:r>
            <a:r>
              <a:rPr lang="en-US" dirty="0" smtClean="0"/>
              <a:t>- </a:t>
            </a:r>
            <a:r>
              <a:rPr lang="en-US" dirty="0" smtClean="0"/>
              <a:t>1937- </a:t>
            </a:r>
            <a:r>
              <a:rPr lang="en-US" dirty="0" err="1" smtClean="0"/>
              <a:t>Thurgood</a:t>
            </a:r>
            <a:r>
              <a:rPr lang="en-US" dirty="0" smtClean="0"/>
              <a:t> </a:t>
            </a:r>
            <a:r>
              <a:rPr lang="en-US" dirty="0" smtClean="0"/>
              <a:t>Marshall- lawyer for 2227 Barclay street – a property with a </a:t>
            </a:r>
            <a:r>
              <a:rPr lang="en-US" dirty="0" smtClean="0"/>
              <a:t>covenant</a:t>
            </a:r>
            <a:endParaRPr lang="en-US" dirty="0" smtClean="0"/>
          </a:p>
          <a:p>
            <a:r>
              <a:rPr lang="en-US" dirty="0" smtClean="0"/>
              <a:t>Shelley </a:t>
            </a:r>
            <a:r>
              <a:rPr lang="en-US" dirty="0" smtClean="0"/>
              <a:t>v. </a:t>
            </a:r>
            <a:r>
              <a:rPr lang="en-US" smtClean="0"/>
              <a:t>Kraemer- 1948- St</a:t>
            </a:r>
            <a:r>
              <a:rPr lang="en-US" dirty="0" smtClean="0"/>
              <a:t>. Louis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96" y="1524000"/>
            <a:ext cx="8969704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685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Baltimore Sun. Real Estate Listings. May 3, 1945.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Blockbusting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“What the realtors were doing was buying a house for fifteen thousand dollars and almost giving it away to get a black family in, and then they would buy a house for six thousand dollars and sell it for fifteen thousand dollars – that’s how they made money on the deal.”</a:t>
            </a:r>
            <a:endParaRPr lang="en-US" i="1" dirty="0" smtClean="0"/>
          </a:p>
          <a:p>
            <a:r>
              <a:rPr lang="en-US" dirty="0" smtClean="0"/>
              <a:t>Alice Hughes, white former resident </a:t>
            </a:r>
          </a:p>
          <a:p>
            <a:r>
              <a:rPr lang="en-US" dirty="0" smtClean="0"/>
              <a:t>Excerpt from pg. 102 </a:t>
            </a:r>
            <a:r>
              <a:rPr lang="en-US" i="1" dirty="0" smtClean="0"/>
              <a:t>Blockbusting in Baltimore: The Edmondson Village Story, </a:t>
            </a:r>
            <a:r>
              <a:rPr lang="en-US" dirty="0" err="1" smtClean="0"/>
              <a:t>Orser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Blockbusting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blockbusting?</a:t>
            </a:r>
          </a:p>
          <a:p>
            <a:pPr>
              <a:buNone/>
            </a:pPr>
            <a:r>
              <a:rPr lang="en-US" dirty="0" smtClean="0"/>
              <a:t>	A practice that involves convincing whites that their previously segregated neighborhood is being overrun by minorities so that they sell at low prices</a:t>
            </a:r>
          </a:p>
          <a:p>
            <a:r>
              <a:rPr lang="en-US" dirty="0" smtClean="0"/>
              <a:t>How did it play out in Baltimore?</a:t>
            </a:r>
          </a:p>
          <a:p>
            <a:pPr>
              <a:buNone/>
            </a:pPr>
            <a:r>
              <a:rPr lang="en-US" dirty="0" smtClean="0"/>
              <a:t>	There were a number of real estate firms, notably </a:t>
            </a:r>
            <a:r>
              <a:rPr lang="en-US" dirty="0" err="1" smtClean="0"/>
              <a:t>Goldseker</a:t>
            </a:r>
            <a:r>
              <a:rPr lang="en-US" dirty="0" smtClean="0"/>
              <a:t>, that specialized in selling to African Americans in changing neighborhoods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Redlining and Racial Steering- </a:t>
            </a:r>
            <a:br>
              <a:rPr lang="en-US" dirty="0" smtClean="0"/>
            </a:br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Redlining is the policy of denying or charging higher prices for banking or insurance based on the part of town the applicant lives in</a:t>
            </a:r>
          </a:p>
          <a:p>
            <a:r>
              <a:rPr lang="en-US" dirty="0" smtClean="0"/>
              <a:t>Racial steering is when a realtor guides a </a:t>
            </a:r>
            <a:r>
              <a:rPr lang="en-US" dirty="0" err="1" smtClean="0"/>
              <a:t>househunter</a:t>
            </a:r>
            <a:r>
              <a:rPr lang="en-US" dirty="0" smtClean="0"/>
              <a:t> towards or away from a neighborhood based on his/her race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2121</TotalTime>
  <Words>858</Words>
  <Application>Microsoft Office PowerPoint</Application>
  <PresentationFormat>On-screen Show (4:3)</PresentationFormat>
  <Paragraphs>136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Bernstein vs. Real Estate Commission of Maryland</vt:lpstr>
      <vt:lpstr>“The House You Want at the Price You Can Pay”</vt:lpstr>
      <vt:lpstr>Covenants and Restrictions</vt:lpstr>
      <vt:lpstr>Slide 4</vt:lpstr>
      <vt:lpstr>Case History- previous cases</vt:lpstr>
      <vt:lpstr>Slide 6</vt:lpstr>
      <vt:lpstr>Blockbusting</vt:lpstr>
      <vt:lpstr>Blockbusting</vt:lpstr>
      <vt:lpstr>Redlining and Racial Steering-  other issues</vt:lpstr>
      <vt:lpstr>Press Coverage</vt:lpstr>
      <vt:lpstr>Press Coverage</vt:lpstr>
      <vt:lpstr>Proposed Solutions</vt:lpstr>
      <vt:lpstr>Slide 13</vt:lpstr>
      <vt:lpstr>Population Shifts in West Baltimore</vt:lpstr>
      <vt:lpstr>Overall Baltimore Population Data</vt:lpstr>
      <vt:lpstr>Slide 16</vt:lpstr>
      <vt:lpstr>Slide 17</vt:lpstr>
      <vt:lpstr>Slide 18</vt:lpstr>
      <vt:lpstr>Civil Rights Context</vt:lpstr>
      <vt:lpstr>Integrating Baltimore’s Schools</vt:lpstr>
      <vt:lpstr>Ashburton</vt:lpstr>
      <vt:lpstr>3800 Grantley Rd.</vt:lpstr>
      <vt:lpstr>3800 Grantley Rd.</vt:lpstr>
      <vt:lpstr>Joseph Carter</vt:lpstr>
      <vt:lpstr>Manuel Bernstein</vt:lpstr>
      <vt:lpstr>Bernard Shaw</vt:lpstr>
      <vt:lpstr>Melvin J. Sykes</vt:lpstr>
      <vt:lpstr>Defense Lawyer</vt:lpstr>
      <vt:lpstr>Timeline of Case</vt:lpstr>
      <vt:lpstr>Facts of the Case</vt:lpstr>
      <vt:lpstr>Legal Arguments</vt:lpstr>
      <vt:lpstr>The Ruling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Manuel M. Bernstein and Warren S. Shaw of the Manning Shaw Realty Company  vs.Real Estate Commission of Maryland</dc:title>
  <dc:creator>Heather Steven</dc:creator>
  <cp:lastModifiedBy>Heather Steven</cp:lastModifiedBy>
  <cp:revision>108</cp:revision>
  <dcterms:created xsi:type="dcterms:W3CDTF">2010-11-08T21:22:43Z</dcterms:created>
  <dcterms:modified xsi:type="dcterms:W3CDTF">2010-12-05T17:23:18Z</dcterms:modified>
</cp:coreProperties>
</file>